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5034" r:id="rId1"/>
    <p:sldMasterId id="2147485053" r:id="rId2"/>
  </p:sldMasterIdLst>
  <p:notesMasterIdLst>
    <p:notesMasterId r:id="rId31"/>
  </p:notesMasterIdLst>
  <p:handoutMasterIdLst>
    <p:handoutMasterId r:id="rId32"/>
  </p:handoutMasterIdLst>
  <p:sldIdLst>
    <p:sldId id="510" r:id="rId3"/>
    <p:sldId id="512" r:id="rId4"/>
    <p:sldId id="513" r:id="rId5"/>
    <p:sldId id="514" r:id="rId6"/>
    <p:sldId id="515" r:id="rId7"/>
    <p:sldId id="516" r:id="rId8"/>
    <p:sldId id="517" r:id="rId9"/>
    <p:sldId id="518" r:id="rId10"/>
    <p:sldId id="519" r:id="rId11"/>
    <p:sldId id="520" r:id="rId12"/>
    <p:sldId id="521" r:id="rId13"/>
    <p:sldId id="522" r:id="rId14"/>
    <p:sldId id="523" r:id="rId15"/>
    <p:sldId id="524" r:id="rId16"/>
    <p:sldId id="525" r:id="rId17"/>
    <p:sldId id="526" r:id="rId18"/>
    <p:sldId id="527" r:id="rId19"/>
    <p:sldId id="529" r:id="rId20"/>
    <p:sldId id="530" r:id="rId21"/>
    <p:sldId id="531" r:id="rId22"/>
    <p:sldId id="532" r:id="rId23"/>
    <p:sldId id="533" r:id="rId24"/>
    <p:sldId id="534" r:id="rId25"/>
    <p:sldId id="536" r:id="rId26"/>
    <p:sldId id="537" r:id="rId27"/>
    <p:sldId id="538" r:id="rId28"/>
    <p:sldId id="509" r:id="rId29"/>
    <p:sldId id="535" r:id="rId30"/>
  </p:sldIdLst>
  <p:sldSz cx="9144000" cy="6858000" type="screen4x3"/>
  <p:notesSz cx="6918325" cy="9385300"/>
  <p:custShowLst>
    <p:custShow name="Custom Show 1" id="0">
      <p:sldLst/>
    </p:custShow>
  </p:custShow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2400" b="1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2400" b="1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2400" b="1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2400" b="1"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CCFF"/>
    <a:srgbClr val="CC66FF"/>
    <a:srgbClr val="66FF33"/>
    <a:srgbClr val="FFCC00"/>
    <a:srgbClr val="3333FF"/>
    <a:srgbClr val="FF00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8783" autoAdjust="0"/>
  </p:normalViewPr>
  <p:slideViewPr>
    <p:cSldViewPr snapToGrid="0" snapToObjects="1">
      <p:cViewPr varScale="1">
        <p:scale>
          <a:sx n="69" d="100"/>
          <a:sy n="69" d="100"/>
        </p:scale>
        <p:origin x="-102" y="-15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1632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heme" Target="theme/theme1.xml"/><Relationship Id="rId8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404029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97200" cy="477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9595" tIns="0" rIns="19595" bIns="0" numCol="1" anchor="t" anchorCtr="0" compatLnSpc="1">
            <a:prstTxWarp prst="textNoShape">
              <a:avLst/>
            </a:prstTxWarp>
          </a:bodyPr>
          <a:lstStyle>
            <a:lvl1pPr defTabSz="939800">
              <a:defRPr sz="1000" b="0" i="1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21125" y="0"/>
            <a:ext cx="2997200" cy="477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9595" tIns="0" rIns="19595" bIns="0" numCol="1" anchor="t" anchorCtr="0" compatLnSpc="1">
            <a:prstTxWarp prst="textNoShape">
              <a:avLst/>
            </a:prstTxWarp>
          </a:bodyPr>
          <a:lstStyle>
            <a:lvl1pPr algn="r" defTabSz="939800">
              <a:defRPr sz="1000" b="0" i="1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8534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35063" y="722313"/>
            <a:ext cx="4648200" cy="348615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205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22338" y="4454525"/>
            <a:ext cx="5073650" cy="4214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708" tIns="47355" rIns="94708" bIns="4735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907463"/>
            <a:ext cx="2997200" cy="477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9595" tIns="0" rIns="19595" bIns="0" numCol="1" anchor="b" anchorCtr="0" compatLnSpc="1">
            <a:prstTxWarp prst="textNoShape">
              <a:avLst/>
            </a:prstTxWarp>
          </a:bodyPr>
          <a:lstStyle>
            <a:lvl1pPr defTabSz="939800">
              <a:defRPr sz="1000" b="0" i="1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5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21125" y="8907463"/>
            <a:ext cx="2997200" cy="477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9595" tIns="0" rIns="19595" bIns="0" numCol="1" anchor="b" anchorCtr="0" compatLnSpc="1">
            <a:prstTxWarp prst="textNoShape">
              <a:avLst/>
            </a:prstTxWarp>
          </a:bodyPr>
          <a:lstStyle>
            <a:lvl1pPr algn="r" defTabSz="939800">
              <a:defRPr sz="1000" b="0" i="1"/>
            </a:lvl1pPr>
          </a:lstStyle>
          <a:p>
            <a:pPr>
              <a:defRPr/>
            </a:pPr>
            <a:fld id="{F7E0CAF0-A662-490A-8C90-C3EE0950557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83942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2.wmv"/><Relationship Id="rId1" Type="http://schemas.microsoft.com/office/2007/relationships/media" Target="../media/media2.wmv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3.wmv"/><Relationship Id="rId1" Type="http://schemas.microsoft.com/office/2007/relationships/media" Target="../media/media3.wmv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title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9153088" cy="5143500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6800" y="5029200"/>
            <a:ext cx="7772400" cy="933450"/>
          </a:xfrm>
        </p:spPr>
        <p:txBody>
          <a:bodyPr anchor="b">
            <a:normAutofit/>
          </a:bodyPr>
          <a:lstStyle>
            <a:lvl1pPr algn="r">
              <a:defRPr sz="320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38400" y="5816604"/>
            <a:ext cx="6400800" cy="685800"/>
          </a:xfrm>
        </p:spPr>
        <p:txBody>
          <a:bodyPr>
            <a:normAutofit/>
          </a:bodyPr>
          <a:lstStyle>
            <a:lvl1pPr marL="0" indent="0" algn="r">
              <a:buNone/>
              <a:defRPr sz="2400">
                <a:solidFill>
                  <a:schemeClr val="tx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EB7948D-65B7-4FEC-80B5-36D7629B101D}" type="datetimeFigureOut">
              <a:rPr lang="en-US" smtClean="0"/>
              <a:pPr>
                <a:defRPr/>
              </a:pPr>
              <a:t>7/15/2013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1F46722-8C7A-4CB3-94B3-A4C4BE0540F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0" y="6"/>
            <a:ext cx="9144000" cy="5153025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7964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4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EB7948D-65B7-4FEC-80B5-36D7629B101D}" type="datetimeFigureOut">
              <a:rPr lang="en-US" smtClean="0"/>
              <a:pPr>
                <a:defRPr/>
              </a:pPr>
              <a:t>7/15/2013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65BC04E-573D-48AE-9749-18A9B50471A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6330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4600" y="273050"/>
            <a:ext cx="2057400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0" y="273050"/>
            <a:ext cx="426720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14600" y="1435100"/>
            <a:ext cx="2057400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7948D-65B7-4FEC-80B5-36D7629B101D}" type="datetimeFigureOut">
              <a:rPr lang="en-US" smtClean="0"/>
              <a:t>7/15/2013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9AA8B-2E7A-4BBC-8FDE-CA7CF71DD3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2439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0" y="4568825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048000" y="381000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8000" y="5135563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EB7948D-65B7-4FEC-80B5-36D7629B101D}" type="datetimeFigureOut">
              <a:rPr lang="en-US" smtClean="0"/>
              <a:pPr>
                <a:defRPr/>
              </a:pPr>
              <a:t>7/15/2013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FB1CEA0-7265-48A3-A063-05E9F1459C3D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6023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EB7948D-65B7-4FEC-80B5-36D7629B101D}" type="datetimeFigureOut">
              <a:rPr lang="en-US" smtClean="0"/>
              <a:pPr>
                <a:defRPr/>
              </a:pPr>
              <a:t>7/15/2013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02E6B58-4D37-4478-A3D5-BC205BFC58B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14351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EB7948D-65B7-4FEC-80B5-36D7629B101D}" type="datetimeFigureOut">
              <a:rPr lang="en-US" smtClean="0"/>
              <a:pPr>
                <a:defRPr/>
              </a:pPr>
              <a:t>7/15/2013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9BB05C2-2758-480C-9601-20FB27DE5F9D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41139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Agenda/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582BD6-FC20-4557-852B-8433F8572D3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5"/>
          </p:nvPr>
        </p:nvSpPr>
        <p:spPr>
          <a:xfrm>
            <a:off x="4495800" y="1524000"/>
            <a:ext cx="4191000" cy="838200"/>
          </a:xfrm>
        </p:spPr>
        <p:txBody>
          <a:bodyPr anchor="ctr">
            <a:normAutofit/>
          </a:bodyPr>
          <a:lstStyle>
            <a:lvl1pPr marL="57150" indent="0">
              <a:buFontTx/>
              <a:buNone/>
              <a:defRPr sz="1800" baseline="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6"/>
          </p:nvPr>
        </p:nvSpPr>
        <p:spPr>
          <a:xfrm>
            <a:off x="4495800" y="2362200"/>
            <a:ext cx="4191000" cy="838200"/>
          </a:xfrm>
        </p:spPr>
        <p:txBody>
          <a:bodyPr anchor="ctr">
            <a:normAutofit/>
          </a:bodyPr>
          <a:lstStyle>
            <a:lvl1pPr marL="57150" indent="0">
              <a:buFontTx/>
              <a:buNone/>
              <a:defRPr sz="1800" baseline="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7"/>
          </p:nvPr>
        </p:nvSpPr>
        <p:spPr>
          <a:xfrm>
            <a:off x="4495800" y="3200400"/>
            <a:ext cx="4191000" cy="838200"/>
          </a:xfrm>
        </p:spPr>
        <p:txBody>
          <a:bodyPr anchor="ctr">
            <a:normAutofit/>
          </a:bodyPr>
          <a:lstStyle>
            <a:lvl1pPr marL="57150" indent="0">
              <a:buFontTx/>
              <a:buNone/>
              <a:defRPr sz="1800" baseline="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4495800" y="4038600"/>
            <a:ext cx="4191000" cy="838200"/>
          </a:xfrm>
        </p:spPr>
        <p:txBody>
          <a:bodyPr anchor="ctr">
            <a:normAutofit/>
          </a:bodyPr>
          <a:lstStyle>
            <a:lvl1pPr marL="57150" indent="0">
              <a:buFontTx/>
              <a:buNone/>
              <a:defRPr sz="1800" baseline="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9345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wo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582BD6-FC20-4557-852B-8433F8572D3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sz="half" idx="1"/>
          </p:nvPr>
        </p:nvSpPr>
        <p:spPr>
          <a:xfrm>
            <a:off x="2514599" y="1066800"/>
            <a:ext cx="2514599" cy="2362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half" idx="2"/>
          </p:nvPr>
        </p:nvSpPr>
        <p:spPr>
          <a:xfrm>
            <a:off x="5181600" y="1066800"/>
            <a:ext cx="3657600" cy="23622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sz="half" idx="14"/>
          </p:nvPr>
        </p:nvSpPr>
        <p:spPr>
          <a:xfrm>
            <a:off x="2514599" y="3581400"/>
            <a:ext cx="2514599" cy="2438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half" idx="15"/>
          </p:nvPr>
        </p:nvSpPr>
        <p:spPr>
          <a:xfrm>
            <a:off x="5181600" y="3581400"/>
            <a:ext cx="3657600" cy="24384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0796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hre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582BD6-FC20-4557-852B-8433F8572D3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sz="half" idx="1"/>
          </p:nvPr>
        </p:nvSpPr>
        <p:spPr>
          <a:xfrm>
            <a:off x="2514600" y="3581400"/>
            <a:ext cx="1981200" cy="2544763"/>
          </a:xfrm>
        </p:spPr>
        <p:txBody>
          <a:bodyPr lIns="274320" tIns="0" rIns="182880">
            <a:normAutofit/>
          </a:bodyPr>
          <a:lstStyle>
            <a:lvl1pPr>
              <a:lnSpc>
                <a:spcPts val="2000"/>
              </a:lnSpc>
              <a:defRPr sz="1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half" idx="2"/>
          </p:nvPr>
        </p:nvSpPr>
        <p:spPr>
          <a:xfrm>
            <a:off x="4694904" y="3581400"/>
            <a:ext cx="1981200" cy="2544763"/>
          </a:xfrm>
        </p:spPr>
        <p:txBody>
          <a:bodyPr lIns="274320" tIns="0" rIns="182880">
            <a:normAutofit/>
          </a:bodyPr>
          <a:lstStyle>
            <a:lvl1pPr>
              <a:lnSpc>
                <a:spcPts val="2000"/>
              </a:lnSpc>
              <a:defRPr sz="1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half" idx="14"/>
          </p:nvPr>
        </p:nvSpPr>
        <p:spPr>
          <a:xfrm>
            <a:off x="6858000" y="3581400"/>
            <a:ext cx="1981199" cy="2544763"/>
          </a:xfrm>
        </p:spPr>
        <p:txBody>
          <a:bodyPr lIns="274320" tIns="0" rIns="182880">
            <a:normAutofit/>
          </a:bodyPr>
          <a:lstStyle>
            <a:lvl1pPr>
              <a:lnSpc>
                <a:spcPts val="2000"/>
              </a:lnSpc>
              <a:defRPr sz="1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sz="half" idx="15"/>
          </p:nvPr>
        </p:nvSpPr>
        <p:spPr>
          <a:xfrm>
            <a:off x="2514600" y="1295400"/>
            <a:ext cx="1981200" cy="2209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half" idx="16"/>
          </p:nvPr>
        </p:nvSpPr>
        <p:spPr>
          <a:xfrm>
            <a:off x="4694904" y="1295400"/>
            <a:ext cx="1981200" cy="2209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7" name="Content Placeholder 3"/>
          <p:cNvSpPr>
            <a:spLocks noGrp="1"/>
          </p:cNvSpPr>
          <p:nvPr>
            <p:ph sz="half" idx="17"/>
          </p:nvPr>
        </p:nvSpPr>
        <p:spPr>
          <a:xfrm>
            <a:off x="6858001" y="1295400"/>
            <a:ext cx="1981199" cy="2209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68877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lternate Light 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effectLst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1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 b="0">
                <a:solidFill>
                  <a:srgbClr val="000000">
                    <a:tint val="75000"/>
                  </a:srgbClr>
                </a:solidFill>
                <a:latin typeface="Tahoma"/>
              </a:defRPr>
            </a:lvl1pPr>
          </a:lstStyle>
          <a:p>
            <a:pPr>
              <a:defRPr/>
            </a:pPr>
            <a:fld id="{6EB7948D-65B7-4FEC-80B5-36D7629B101D}" type="datetimeFigureOut">
              <a:rPr lang="en-US"/>
              <a:pPr>
                <a:defRPr/>
              </a:pPr>
              <a:t>7/15/2013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2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 b="0">
                <a:solidFill>
                  <a:srgbClr val="000000">
                    <a:tint val="75000"/>
                  </a:srgbClr>
                </a:solidFill>
                <a:latin typeface="Tahom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3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b="0">
                <a:solidFill>
                  <a:srgbClr val="000000">
                    <a:tint val="75000"/>
                  </a:srgbClr>
                </a:solidFill>
                <a:latin typeface="Tahoma"/>
              </a:defRPr>
            </a:lvl1pPr>
          </a:lstStyle>
          <a:p>
            <a:pPr>
              <a:defRPr/>
            </a:pPr>
            <a:fld id="{06A90091-23EA-4204-9044-EEEA19667FD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6535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6800" y="5029200"/>
            <a:ext cx="7772400" cy="933450"/>
          </a:xfrm>
        </p:spPr>
        <p:txBody>
          <a:bodyPr anchor="b">
            <a:normAutofit/>
          </a:bodyPr>
          <a:lstStyle>
            <a:lvl1pPr algn="r">
              <a:defRPr sz="320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38400" y="5816604"/>
            <a:ext cx="6400800" cy="685800"/>
          </a:xfrm>
        </p:spPr>
        <p:txBody>
          <a:bodyPr>
            <a:normAutofit/>
          </a:bodyPr>
          <a:lstStyle>
            <a:lvl1pPr marL="0" indent="0" algn="r">
              <a:buNone/>
              <a:defRPr sz="2400">
                <a:solidFill>
                  <a:schemeClr val="tx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7948D-65B7-4FEC-80B5-36D7629B101D}" type="datetimeFigureOut">
              <a:rPr lang="en-US" smtClean="0"/>
              <a:t>7/15/2013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9AA8B-2E7A-4BBC-8FDE-CA7CF71DD3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4622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800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17206"/>
            <a:ext cx="9144000" cy="68580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0"/>
            <a:ext cx="9148195" cy="6858000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400" y="4495800"/>
            <a:ext cx="4572000" cy="933450"/>
          </a:xfrm>
        </p:spPr>
        <p:txBody>
          <a:bodyPr anchor="b">
            <a:normAutofit/>
          </a:bodyPr>
          <a:lstStyle>
            <a:lvl1pPr algn="r">
              <a:defRPr sz="4000" b="1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33600" y="5334000"/>
            <a:ext cx="6400800" cy="685800"/>
          </a:xfrm>
        </p:spPr>
        <p:txBody>
          <a:bodyPr>
            <a:normAutofit/>
          </a:bodyPr>
          <a:lstStyle>
            <a:lvl1pPr marL="0" indent="0" algn="r">
              <a:buNone/>
              <a:defRPr sz="2400">
                <a:solidFill>
                  <a:schemeClr val="tx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7948D-65B7-4FEC-80B5-36D7629B101D}" type="datetimeFigureOut">
              <a:rPr lang="en-US" smtClean="0"/>
              <a:t>7/15/2013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9AA8B-2E7A-4BBC-8FDE-CA7CF71DD3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434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4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400" y="4495800"/>
            <a:ext cx="4572000" cy="933450"/>
          </a:xfrm>
        </p:spPr>
        <p:txBody>
          <a:bodyPr anchor="b">
            <a:normAutofit/>
          </a:bodyPr>
          <a:lstStyle>
            <a:lvl1pPr algn="r">
              <a:defRPr sz="4000" b="1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33600" y="5334000"/>
            <a:ext cx="6400800" cy="685800"/>
          </a:xfrm>
        </p:spPr>
        <p:txBody>
          <a:bodyPr>
            <a:normAutofit/>
          </a:bodyPr>
          <a:lstStyle>
            <a:lvl1pPr marL="0" indent="0" algn="r">
              <a:buNone/>
              <a:defRPr sz="2400">
                <a:solidFill>
                  <a:schemeClr val="tx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7948D-65B7-4FEC-80B5-36D7629B101D}" type="datetimeFigureOut">
              <a:rPr lang="en-US" smtClean="0"/>
              <a:t>7/15/2013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9AA8B-2E7A-4BBC-8FDE-CA7CF71DD3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8519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7948D-65B7-4FEC-80B5-36D7629B101D}" type="datetimeFigureOut">
              <a:rPr lang="en-US" smtClean="0"/>
              <a:t>7/15/2013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9AA8B-2E7A-4BBC-8FDE-CA7CF71DD3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93888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ulleted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 marL="171450" indent="-171450">
              <a:buFont typeface="Arial" pitchFamily="34" charset="0"/>
              <a:buChar char="•"/>
              <a:defRPr sz="2400"/>
            </a:lvl1pPr>
            <a:lvl2pPr marL="628650" indent="-171450">
              <a:buFont typeface="Arial" pitchFamily="34" charset="0"/>
              <a:buChar char="•"/>
              <a:defRPr sz="2000"/>
            </a:lvl2pPr>
            <a:lvl3pPr marL="1085850" indent="-171450">
              <a:buFont typeface="Arial" pitchFamily="34" charset="0"/>
              <a:buChar char="•"/>
              <a:defRPr sz="1800"/>
            </a:lvl3pPr>
            <a:lvl4pPr marL="1543050" indent="-171450">
              <a:buFont typeface="Arial" pitchFamily="34" charset="0"/>
              <a:buChar char="•"/>
              <a:defRPr sz="1600"/>
            </a:lvl4pPr>
            <a:lvl5pPr marL="2000250" indent="-171450">
              <a:buFont typeface="Arial" pitchFamily="34" charset="0"/>
              <a:buChar char="•"/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7948D-65B7-4FEC-80B5-36D7629B101D}" type="datetimeFigureOut">
              <a:rPr lang="en-US" smtClean="0"/>
              <a:t>7/15/2013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9AA8B-2E7A-4BBC-8FDE-CA7CF71DD3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80336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Light Backgrou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7948D-65B7-4FEC-80B5-36D7629B101D}" type="datetimeFigureOut">
              <a:rPr lang="en-US" smtClean="0"/>
              <a:t>7/15/2013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9AA8B-2E7A-4BBC-8FDE-CA7CF71DD3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0759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9087" y="4167187"/>
            <a:ext cx="6208713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59087" y="2667000"/>
            <a:ext cx="6208713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7948D-65B7-4FEC-80B5-36D7629B101D}" type="datetimeFigureOut">
              <a:rPr lang="en-US" smtClean="0"/>
              <a:t>7/15/2013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9AA8B-2E7A-4BBC-8FDE-CA7CF71DD3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40521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4600" y="1219200"/>
            <a:ext cx="3048000" cy="4906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791200" y="1219200"/>
            <a:ext cx="3048000" cy="4906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7948D-65B7-4FEC-80B5-36D7629B101D}" type="datetimeFigureOut">
              <a:rPr lang="en-US" smtClean="0"/>
              <a:t>7/15/2013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9AA8B-2E7A-4BBC-8FDE-CA7CF71DD3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40812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14600" y="1265238"/>
            <a:ext cx="304800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14600" y="1981200"/>
            <a:ext cx="3048000" cy="4144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790002" y="1265238"/>
            <a:ext cx="304919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790002" y="1981200"/>
            <a:ext cx="3049198" cy="4144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7948D-65B7-4FEC-80B5-36D7629B101D}" type="datetimeFigureOut">
              <a:rPr lang="en-US" smtClean="0"/>
              <a:t>7/15/2013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9AA8B-2E7A-4BBC-8FDE-CA7CF71DD3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79059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7948D-65B7-4FEC-80B5-36D7629B101D}" type="datetimeFigureOut">
              <a:rPr lang="en-US" smtClean="0"/>
              <a:t>7/15/2013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9AA8B-2E7A-4BBC-8FDE-CA7CF71DD3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163278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7948D-65B7-4FEC-80B5-36D7629B101D}" type="datetimeFigureOut">
              <a:rPr lang="en-US" smtClean="0"/>
              <a:t>7/15/2013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9AA8B-2E7A-4BBC-8FDE-CA7CF71DD3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992889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4600" y="273050"/>
            <a:ext cx="2057400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0" y="273050"/>
            <a:ext cx="426720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14600" y="1435100"/>
            <a:ext cx="2057400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7948D-65B7-4FEC-80B5-36D7629B101D}" type="datetimeFigureOut">
              <a:rPr lang="en-US" smtClean="0"/>
              <a:t>7/15/2013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9AA8B-2E7A-4BBC-8FDE-CA7CF71DD3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6538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EB7948D-65B7-4FEC-80B5-36D7629B101D}" type="datetimeFigureOut">
              <a:rPr lang="en-US" smtClean="0"/>
              <a:pPr>
                <a:defRPr/>
              </a:pPr>
              <a:t>7/15/2013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8988F7F-2E63-412D-B9F0-25B42C6676C5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92898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0" y="4568825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048000" y="381000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8000" y="5135563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7948D-65B7-4FEC-80B5-36D7629B101D}" type="datetimeFigureOut">
              <a:rPr lang="en-US" smtClean="0"/>
              <a:t>7/15/2013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9AA8B-2E7A-4BBC-8FDE-CA7CF71DD3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25160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7948D-65B7-4FEC-80B5-36D7629B101D}" type="datetimeFigureOut">
              <a:rPr lang="en-US" smtClean="0"/>
              <a:t>7/15/2013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9AA8B-2E7A-4BBC-8FDE-CA7CF71DD3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1728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7948D-65B7-4FEC-80B5-36D7629B101D}" type="datetimeFigureOut">
              <a:rPr lang="en-US" smtClean="0"/>
              <a:t>7/15/2013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9AA8B-2E7A-4BBC-8FDE-CA7CF71DD3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95553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/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582BD6-FC20-4557-852B-8433F8572D3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5"/>
          </p:nvPr>
        </p:nvSpPr>
        <p:spPr>
          <a:xfrm>
            <a:off x="4495800" y="1524000"/>
            <a:ext cx="4191000" cy="838200"/>
          </a:xfrm>
        </p:spPr>
        <p:txBody>
          <a:bodyPr anchor="ctr">
            <a:normAutofit/>
          </a:bodyPr>
          <a:lstStyle>
            <a:lvl1pPr marL="57150" indent="0">
              <a:buFontTx/>
              <a:buNone/>
              <a:defRPr sz="1800" baseline="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6"/>
          </p:nvPr>
        </p:nvSpPr>
        <p:spPr>
          <a:xfrm>
            <a:off x="4495800" y="2362200"/>
            <a:ext cx="4191000" cy="838200"/>
          </a:xfrm>
        </p:spPr>
        <p:txBody>
          <a:bodyPr anchor="ctr">
            <a:normAutofit/>
          </a:bodyPr>
          <a:lstStyle>
            <a:lvl1pPr marL="57150" indent="0">
              <a:buFontTx/>
              <a:buNone/>
              <a:defRPr sz="1800" baseline="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7"/>
          </p:nvPr>
        </p:nvSpPr>
        <p:spPr>
          <a:xfrm>
            <a:off x="4495800" y="3200400"/>
            <a:ext cx="4191000" cy="838200"/>
          </a:xfrm>
        </p:spPr>
        <p:txBody>
          <a:bodyPr anchor="ctr">
            <a:normAutofit/>
          </a:bodyPr>
          <a:lstStyle>
            <a:lvl1pPr marL="57150" indent="0">
              <a:buFontTx/>
              <a:buNone/>
              <a:defRPr sz="1800" baseline="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4495800" y="4038600"/>
            <a:ext cx="4191000" cy="838200"/>
          </a:xfrm>
        </p:spPr>
        <p:txBody>
          <a:bodyPr anchor="ctr">
            <a:normAutofit/>
          </a:bodyPr>
          <a:lstStyle>
            <a:lvl1pPr marL="57150" indent="0">
              <a:buFontTx/>
              <a:buNone/>
              <a:defRPr sz="1800" baseline="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1263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582BD6-FC20-4557-852B-8433F8572D3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sz="half" idx="1"/>
          </p:nvPr>
        </p:nvSpPr>
        <p:spPr>
          <a:xfrm>
            <a:off x="2514599" y="1066800"/>
            <a:ext cx="2514599" cy="2362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half" idx="2"/>
          </p:nvPr>
        </p:nvSpPr>
        <p:spPr>
          <a:xfrm>
            <a:off x="5181600" y="1066800"/>
            <a:ext cx="3657600" cy="23622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sz="half" idx="14"/>
          </p:nvPr>
        </p:nvSpPr>
        <p:spPr>
          <a:xfrm>
            <a:off x="2514599" y="3581400"/>
            <a:ext cx="2514599" cy="2438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half" idx="15"/>
          </p:nvPr>
        </p:nvSpPr>
        <p:spPr>
          <a:xfrm>
            <a:off x="5181600" y="3581400"/>
            <a:ext cx="3657600" cy="24384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7492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582BD6-FC20-4557-852B-8433F8572D3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sz="half" idx="1"/>
          </p:nvPr>
        </p:nvSpPr>
        <p:spPr>
          <a:xfrm>
            <a:off x="2514600" y="3581400"/>
            <a:ext cx="1981200" cy="2544763"/>
          </a:xfrm>
        </p:spPr>
        <p:txBody>
          <a:bodyPr lIns="274320" tIns="0" rIns="182880">
            <a:normAutofit/>
          </a:bodyPr>
          <a:lstStyle>
            <a:lvl1pPr>
              <a:lnSpc>
                <a:spcPts val="2000"/>
              </a:lnSpc>
              <a:defRPr sz="1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half" idx="2"/>
          </p:nvPr>
        </p:nvSpPr>
        <p:spPr>
          <a:xfrm>
            <a:off x="4694904" y="3581400"/>
            <a:ext cx="1981200" cy="2544763"/>
          </a:xfrm>
        </p:spPr>
        <p:txBody>
          <a:bodyPr lIns="274320" tIns="0" rIns="182880">
            <a:normAutofit/>
          </a:bodyPr>
          <a:lstStyle>
            <a:lvl1pPr>
              <a:lnSpc>
                <a:spcPts val="2000"/>
              </a:lnSpc>
              <a:defRPr sz="1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half" idx="14"/>
          </p:nvPr>
        </p:nvSpPr>
        <p:spPr>
          <a:xfrm>
            <a:off x="6858000" y="3581400"/>
            <a:ext cx="1981199" cy="2544763"/>
          </a:xfrm>
        </p:spPr>
        <p:txBody>
          <a:bodyPr lIns="274320" tIns="0" rIns="182880">
            <a:normAutofit/>
          </a:bodyPr>
          <a:lstStyle>
            <a:lvl1pPr>
              <a:lnSpc>
                <a:spcPts val="2000"/>
              </a:lnSpc>
              <a:defRPr sz="1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sz="half" idx="15"/>
          </p:nvPr>
        </p:nvSpPr>
        <p:spPr>
          <a:xfrm>
            <a:off x="2514600" y="1295400"/>
            <a:ext cx="1981200" cy="2209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half" idx="16"/>
          </p:nvPr>
        </p:nvSpPr>
        <p:spPr>
          <a:xfrm>
            <a:off x="4694904" y="1295400"/>
            <a:ext cx="1981200" cy="2209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7" name="Content Placeholder 3"/>
          <p:cNvSpPr>
            <a:spLocks noGrp="1"/>
          </p:cNvSpPr>
          <p:nvPr>
            <p:ph sz="half" idx="17"/>
          </p:nvPr>
        </p:nvSpPr>
        <p:spPr>
          <a:xfrm>
            <a:off x="6858001" y="1295400"/>
            <a:ext cx="1981199" cy="2209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8434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ulleted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 marL="171450" indent="-171450">
              <a:buFont typeface="Arial" pitchFamily="34" charset="0"/>
              <a:buChar char="•"/>
              <a:defRPr sz="2400"/>
            </a:lvl1pPr>
            <a:lvl2pPr marL="628650" indent="-171450">
              <a:buFont typeface="Arial" pitchFamily="34" charset="0"/>
              <a:buChar char="•"/>
              <a:defRPr sz="2000"/>
            </a:lvl2pPr>
            <a:lvl3pPr marL="1085850" indent="-171450">
              <a:buFont typeface="Arial" pitchFamily="34" charset="0"/>
              <a:buChar char="•"/>
              <a:defRPr sz="1800"/>
            </a:lvl3pPr>
            <a:lvl4pPr marL="1543050" indent="-171450">
              <a:buFont typeface="Arial" pitchFamily="34" charset="0"/>
              <a:buChar char="•"/>
              <a:defRPr sz="1600"/>
            </a:lvl4pPr>
            <a:lvl5pPr marL="2000250" indent="-171450">
              <a:buFont typeface="Arial" pitchFamily="34" charset="0"/>
              <a:buChar char="•"/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EB7948D-65B7-4FEC-80B5-36D7629B101D}" type="datetimeFigureOut">
              <a:rPr lang="en-US" smtClean="0"/>
              <a:pPr>
                <a:defRPr/>
              </a:pPr>
              <a:t>7/15/2013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512D2D3-C3C4-49C4-B8D8-5B1E86C34736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6323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Light Backgrou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7948D-65B7-4FEC-80B5-36D7629B101D}" type="datetimeFigureOut">
              <a:rPr lang="en-US" smtClean="0"/>
              <a:t>7/15/2013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9AA8B-2E7A-4BBC-8FDE-CA7CF71DD3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8963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9087" y="4167187"/>
            <a:ext cx="6208713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59087" y="2667000"/>
            <a:ext cx="6208713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EB7948D-65B7-4FEC-80B5-36D7629B101D}" type="datetimeFigureOut">
              <a:rPr lang="en-US" smtClean="0"/>
              <a:pPr>
                <a:defRPr/>
              </a:pPr>
              <a:t>7/15/2013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A591933-2576-4B83-8ABF-E2EDEFD1D13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172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4600" y="1219200"/>
            <a:ext cx="3048000" cy="4906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791200" y="1219200"/>
            <a:ext cx="3048000" cy="4906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EB7948D-65B7-4FEC-80B5-36D7629B101D}" type="datetimeFigureOut">
              <a:rPr lang="en-US" smtClean="0"/>
              <a:pPr>
                <a:defRPr/>
              </a:pPr>
              <a:t>7/15/2013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4CEBE85-9679-4CF7-A18E-320B0159647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0337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14600" y="1265238"/>
            <a:ext cx="304800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14600" y="1981200"/>
            <a:ext cx="3048000" cy="4144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790002" y="1265238"/>
            <a:ext cx="304919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790002" y="1981200"/>
            <a:ext cx="3049198" cy="4144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EB7948D-65B7-4FEC-80B5-36D7629B101D}" type="datetimeFigureOut">
              <a:rPr lang="en-US" smtClean="0"/>
              <a:pPr>
                <a:defRPr/>
              </a:pPr>
              <a:t>7/15/2013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76F2C1A-0987-41B8-A7E7-1FF1BD3CDAE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466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EB7948D-65B7-4FEC-80B5-36D7629B101D}" type="datetimeFigureOut">
              <a:rPr lang="en-US" smtClean="0"/>
              <a:pPr>
                <a:defRPr/>
              </a:pPr>
              <a:t>7/15/2013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9C2A305-9856-42C3-A1E9-FE7455363FD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2008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video" Target="../media/media1.wmv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microsoft.com/office/2007/relationships/media" Target="../media/media1.wmv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31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30.xml"/><Relationship Id="rId17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0.xml"/><Relationship Id="rId16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28.xml"/><Relationship Id="rId19" Type="http://schemas.openxmlformats.org/officeDocument/2006/relationships/image" Target="../media/image4.png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chemeClr val="accent1">
                <a:lumMod val="0"/>
                <a:lumOff val="100000"/>
              </a:schemeClr>
            </a:gs>
            <a:gs pos="44000">
              <a:schemeClr val="bg1">
                <a:lumMod val="12000"/>
                <a:lumOff val="88000"/>
              </a:schemeClr>
            </a:gs>
            <a:gs pos="100000">
              <a:schemeClr val="accent1">
                <a:lumMod val="67000"/>
                <a:lumOff val="33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762000" y="0"/>
            <a:ext cx="2381250" cy="6858000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0800" y="274638"/>
            <a:ext cx="6248400" cy="7921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90800" y="1219200"/>
            <a:ext cx="6248400" cy="4906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B7948D-65B7-4FEC-80B5-36D7629B101D}" type="datetimeFigureOut">
              <a:rPr lang="en-US" smtClean="0"/>
              <a:t>7/15/2013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99AA8B-2E7A-4BBC-8FDE-CA7CF71DD330}" type="slidenum">
              <a:rPr lang="en-US" smtClean="0"/>
              <a:t>‹#›</a:t>
            </a:fld>
            <a:endParaRPr lang="en-US"/>
          </a:p>
        </p:txBody>
      </p:sp>
      <p:pic>
        <p:nvPicPr>
          <p:cNvPr id="15" name="slide.mov">
            <a:hlinkClick r:id="" action="ppaction://media"/>
          </p:cNvPr>
          <p:cNvPicPr>
            <a:picLocks noChangeAspect="1"/>
          </p:cNvPicPr>
          <p:nvPr>
            <a:videoFile r:link="rId21"/>
            <p:extLst>
              <p:ext uri="{DAA4B4D4-6D71-4841-9C94-3DE7FCFB9230}">
                <p14:media xmlns:p14="http://schemas.microsoft.com/office/powerpoint/2010/main" r:embed="rId20"/>
              </p:ext>
            </p:extLst>
          </p:nvPr>
        </p:nvPicPr>
        <p:blipFill>
          <a:blip r:embed="rId22"/>
          <a:stretch>
            <a:fillRect/>
          </a:stretch>
        </p:blipFill>
        <p:spPr>
          <a:xfrm>
            <a:off x="0" y="2458"/>
            <a:ext cx="2381250" cy="6858000"/>
          </a:xfrm>
          <a:prstGeom prst="rect">
            <a:avLst/>
          </a:prstGeom>
        </p:spPr>
      </p:pic>
      <p:cxnSp>
        <p:nvCxnSpPr>
          <p:cNvPr id="9" name="Straight Connector 8"/>
          <p:cNvCxnSpPr/>
          <p:nvPr userDrawn="1"/>
        </p:nvCxnSpPr>
        <p:spPr>
          <a:xfrm>
            <a:off x="0" y="5438775"/>
            <a:ext cx="9144000" cy="0"/>
          </a:xfrm>
          <a:prstGeom prst="line">
            <a:avLst/>
          </a:prstGeom>
          <a:ln w="22225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 userDrawn="1"/>
        </p:nvSpPr>
        <p:spPr>
          <a:xfrm>
            <a:off x="0" y="5438782"/>
            <a:ext cx="9144000" cy="1419225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89639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035" r:id="rId1"/>
    <p:sldLayoutId id="2147485036" r:id="rId2"/>
    <p:sldLayoutId id="2147485037" r:id="rId3"/>
    <p:sldLayoutId id="2147485038" r:id="rId4"/>
    <p:sldLayoutId id="2147485039" r:id="rId5"/>
    <p:sldLayoutId id="2147485040" r:id="rId6"/>
    <p:sldLayoutId id="2147485041" r:id="rId7"/>
    <p:sldLayoutId id="2147485042" r:id="rId8"/>
    <p:sldLayoutId id="2147485043" r:id="rId9"/>
    <p:sldLayoutId id="2147485044" r:id="rId10"/>
    <p:sldLayoutId id="2147485045" r:id="rId11"/>
    <p:sldLayoutId id="2147485046" r:id="rId12"/>
    <p:sldLayoutId id="2147485047" r:id="rId13"/>
    <p:sldLayoutId id="2147485048" r:id="rId14"/>
    <p:sldLayoutId id="2147485049" r:id="rId15"/>
    <p:sldLayoutId id="2147485050" r:id="rId16"/>
    <p:sldLayoutId id="2147485051" r:id="rId17"/>
    <p:sldLayoutId id="2147485052" r:id="rId18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4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</p:childTnLst>
        </p:cTn>
      </p:par>
    </p:tnLst>
  </p:timing>
  <p:txStyles>
    <p:titleStyle>
      <a:lvl1pPr algn="l" defTabSz="914400" rtl="0" eaLnBrk="1" latinLnBrk="0" hangingPunct="1">
        <a:spcBef>
          <a:spcPct val="0"/>
        </a:spcBef>
        <a:buNone/>
        <a:defRPr sz="3600" b="0" kern="1200">
          <a:solidFill>
            <a:schemeClr val="tx2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buFontTx/>
        <a:buNone/>
        <a:defRPr sz="20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spcBef>
          <a:spcPct val="20000"/>
        </a:spcBef>
        <a:buFontTx/>
        <a:buNone/>
        <a:defRPr sz="20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2pPr>
      <a:lvl3pPr marL="0" indent="0" algn="l" defTabSz="914400" rtl="0" eaLnBrk="1" latinLnBrk="0" hangingPunct="1">
        <a:spcBef>
          <a:spcPct val="20000"/>
        </a:spcBef>
        <a:buFontTx/>
        <a:buNone/>
        <a:defRPr sz="20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spcBef>
          <a:spcPct val="20000"/>
        </a:spcBef>
        <a:buFontTx/>
        <a:buNone/>
        <a:defRPr sz="20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spcBef>
          <a:spcPct val="20000"/>
        </a:spcBef>
        <a:buFontTx/>
        <a:buNone/>
        <a:defRPr sz="20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chemeClr val="accent1">
                <a:lumMod val="0"/>
                <a:lumOff val="100000"/>
              </a:schemeClr>
            </a:gs>
            <a:gs pos="44000">
              <a:schemeClr val="bg1">
                <a:lumMod val="12000"/>
                <a:lumOff val="88000"/>
              </a:schemeClr>
            </a:gs>
            <a:gs pos="100000">
              <a:schemeClr val="accent1">
                <a:lumMod val="67000"/>
                <a:lumOff val="33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381250" cy="685800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762000" y="0"/>
            <a:ext cx="2381250" cy="6858000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0800" y="274638"/>
            <a:ext cx="6248400" cy="7921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90800" y="1219200"/>
            <a:ext cx="6248400" cy="4906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B7948D-65B7-4FEC-80B5-36D7629B101D}" type="datetimeFigureOut">
              <a:rPr lang="en-US" smtClean="0"/>
              <a:t>7/15/2013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99AA8B-2E7A-4BBC-8FDE-CA7CF71DD3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5219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054" r:id="rId1"/>
    <p:sldLayoutId id="2147485055" r:id="rId2"/>
    <p:sldLayoutId id="2147485056" r:id="rId3"/>
    <p:sldLayoutId id="2147485057" r:id="rId4"/>
    <p:sldLayoutId id="2147485058" r:id="rId5"/>
    <p:sldLayoutId id="2147485059" r:id="rId6"/>
    <p:sldLayoutId id="2147485060" r:id="rId7"/>
    <p:sldLayoutId id="2147485061" r:id="rId8"/>
    <p:sldLayoutId id="2147485062" r:id="rId9"/>
    <p:sldLayoutId id="2147485063" r:id="rId10"/>
    <p:sldLayoutId id="2147485064" r:id="rId11"/>
    <p:sldLayoutId id="2147485065" r:id="rId12"/>
    <p:sldLayoutId id="2147485066" r:id="rId13"/>
    <p:sldLayoutId id="2147485067" r:id="rId14"/>
    <p:sldLayoutId id="2147485068" r:id="rId15"/>
    <p:sldLayoutId id="2147485069" r:id="rId16"/>
    <p:sldLayoutId id="2147485070" r:id="rId17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spcBef>
          <a:spcPct val="0"/>
        </a:spcBef>
        <a:buNone/>
        <a:defRPr sz="3600" b="0" kern="1200">
          <a:solidFill>
            <a:schemeClr val="tx2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buFontTx/>
        <a:buNone/>
        <a:defRPr sz="20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spcBef>
          <a:spcPct val="20000"/>
        </a:spcBef>
        <a:buFontTx/>
        <a:buNone/>
        <a:defRPr sz="20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2pPr>
      <a:lvl3pPr marL="0" indent="0" algn="l" defTabSz="914400" rtl="0" eaLnBrk="1" latinLnBrk="0" hangingPunct="1">
        <a:spcBef>
          <a:spcPct val="20000"/>
        </a:spcBef>
        <a:buFontTx/>
        <a:buNone/>
        <a:defRPr sz="20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spcBef>
          <a:spcPct val="20000"/>
        </a:spcBef>
        <a:buFontTx/>
        <a:buNone/>
        <a:defRPr sz="20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spcBef>
          <a:spcPct val="20000"/>
        </a:spcBef>
        <a:buFontTx/>
        <a:buNone/>
        <a:defRPr sz="20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042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733800"/>
            <a:ext cx="3276600" cy="327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6800" y="4890650"/>
            <a:ext cx="7772400" cy="93345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2800" dirty="0" smtClean="0"/>
              <a:t>C++: Pointers &amp; Strings</a:t>
            </a:r>
            <a:endParaRPr lang="en-US" sz="2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Presenter: Dr. Ha Viet </a:t>
            </a:r>
            <a:r>
              <a:rPr lang="en-US" dirty="0" err="1" smtClean="0"/>
              <a:t>Uyen</a:t>
            </a:r>
            <a:r>
              <a:rPr lang="en-US" dirty="0" smtClean="0"/>
              <a:t> </a:t>
            </a:r>
            <a:r>
              <a:rPr lang="en-US" dirty="0" err="1" smtClean="0"/>
              <a:t>Synh</a:t>
            </a:r>
            <a:r>
              <a:rPr lang="en-US" dirty="0" smtClean="0"/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Arrays of Pointers</a:t>
            </a:r>
            <a:endParaRPr lang="en-US" dirty="0"/>
          </a:p>
        </p:txBody>
      </p:sp>
      <p:sp>
        <p:nvSpPr>
          <p:cNvPr id="24579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Font typeface="Wingdings 2" pitchFamily="18" charset="2"/>
              <a:buNone/>
            </a:pPr>
            <a:endParaRPr lang="fr-FR" sz="1600" dirty="0" smtClean="0">
              <a:latin typeface="Arial" charset="0"/>
              <a:ea typeface="맑은 고딕" pitchFamily="34" charset="-127"/>
              <a:cs typeface="Arial" charset="0"/>
            </a:endParaRPr>
          </a:p>
          <a:p>
            <a:pPr marL="0" indent="0">
              <a:buFont typeface="Wingdings 2" pitchFamily="18" charset="2"/>
              <a:buNone/>
            </a:pPr>
            <a:r>
              <a:rPr lang="fr-FR" sz="1600" dirty="0" err="1" smtClean="0">
                <a:latin typeface="Arial" charset="0"/>
                <a:ea typeface="맑은 고딕" pitchFamily="34" charset="-127"/>
                <a:cs typeface="Arial" charset="0"/>
              </a:rPr>
              <a:t>const</a:t>
            </a:r>
            <a:r>
              <a:rPr lang="fr-FR" sz="1600" dirty="0" smtClean="0">
                <a:latin typeface="Arial" charset="0"/>
                <a:ea typeface="맑은 고딕" pitchFamily="34" charset="-127"/>
                <a:cs typeface="Arial" charset="0"/>
              </a:rPr>
              <a:t> char * </a:t>
            </a:r>
            <a:r>
              <a:rPr lang="fr-FR" sz="1600" dirty="0" err="1" smtClean="0">
                <a:latin typeface="Arial" charset="0"/>
                <a:ea typeface="맑은 고딕" pitchFamily="34" charset="-127"/>
                <a:cs typeface="Arial" charset="0"/>
              </a:rPr>
              <a:t>const</a:t>
            </a:r>
            <a:r>
              <a:rPr lang="fr-FR" sz="1600" dirty="0" smtClean="0">
                <a:latin typeface="Arial" charset="0"/>
                <a:ea typeface="맑은 고딕" pitchFamily="34" charset="-127"/>
                <a:cs typeface="Arial" charset="0"/>
              </a:rPr>
              <a:t> suit[ 4 ] = </a:t>
            </a:r>
            <a:r>
              <a:rPr lang="en-US" sz="1600" dirty="0" smtClean="0">
                <a:latin typeface="Arial" charset="0"/>
                <a:ea typeface="맑은 고딕" pitchFamily="34" charset="-127"/>
                <a:cs typeface="Arial" charset="0"/>
              </a:rPr>
              <a:t>{ "Hearts", "Diamonds", "Clubs", "Spades" };</a:t>
            </a:r>
          </a:p>
        </p:txBody>
      </p:sp>
      <p:pic>
        <p:nvPicPr>
          <p:cNvPr id="2458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7692" y="2864743"/>
            <a:ext cx="6434715" cy="17167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2F4D71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72327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Function</a:t>
            </a:r>
            <a:endParaRPr lang="en-US" dirty="0"/>
          </a:p>
        </p:txBody>
      </p:sp>
      <p:sp>
        <p:nvSpPr>
          <p:cNvPr id="25604" name="Content Placeholder 1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  <a:latin typeface="Arial" charset="0"/>
                <a:ea typeface="맑은 고딕" pitchFamily="34" charset="-127"/>
                <a:cs typeface="Arial" charset="0"/>
              </a:rPr>
              <a:t>Readability: </a:t>
            </a:r>
            <a:r>
              <a:rPr lang="en-US" dirty="0" err="1" smtClean="0">
                <a:latin typeface="Arial" charset="0"/>
                <a:ea typeface="맑은 고딕" pitchFamily="34" charset="-127"/>
                <a:cs typeface="Arial" charset="0"/>
              </a:rPr>
              <a:t>sqrt</a:t>
            </a:r>
            <a:r>
              <a:rPr lang="en-US" dirty="0" smtClean="0">
                <a:latin typeface="Arial" charset="0"/>
                <a:ea typeface="맑은 고딕" pitchFamily="34" charset="-127"/>
                <a:cs typeface="Arial" charset="0"/>
              </a:rPr>
              <a:t>(5) is clearer than copy-pasting in an algorithm to compute the square root</a:t>
            </a:r>
          </a:p>
          <a:p>
            <a:endParaRPr lang="en-US" dirty="0" smtClean="0">
              <a:latin typeface="Arial" charset="0"/>
              <a:ea typeface="맑은 고딕" pitchFamily="34" charset="-127"/>
              <a:cs typeface="Arial" charset="0"/>
            </a:endParaRPr>
          </a:p>
          <a:p>
            <a:r>
              <a:rPr lang="en-US" dirty="0" smtClean="0">
                <a:solidFill>
                  <a:srgbClr val="FF0000"/>
                </a:solidFill>
                <a:latin typeface="Arial" charset="0"/>
                <a:ea typeface="맑은 고딕" pitchFamily="34" charset="-127"/>
                <a:cs typeface="Arial" charset="0"/>
              </a:rPr>
              <a:t>Maintainability: </a:t>
            </a:r>
            <a:r>
              <a:rPr lang="en-US" dirty="0" smtClean="0">
                <a:latin typeface="Arial" charset="0"/>
                <a:ea typeface="맑은 고딕" pitchFamily="34" charset="-127"/>
                <a:cs typeface="Arial" charset="0"/>
              </a:rPr>
              <a:t>To change the algorithm, just change the function (</a:t>
            </a:r>
            <a:r>
              <a:rPr lang="en-US" dirty="0" err="1" smtClean="0">
                <a:latin typeface="Arial" charset="0"/>
                <a:ea typeface="맑은 고딕" pitchFamily="34" charset="-127"/>
                <a:cs typeface="Arial" charset="0"/>
              </a:rPr>
              <a:t>vs</a:t>
            </a:r>
            <a:r>
              <a:rPr lang="en-US" dirty="0" smtClean="0">
                <a:latin typeface="Arial" charset="0"/>
                <a:ea typeface="맑은 고딕" pitchFamily="34" charset="-127"/>
                <a:cs typeface="Arial" charset="0"/>
              </a:rPr>
              <a:t> changing it everywhere you ever used it)</a:t>
            </a:r>
          </a:p>
          <a:p>
            <a:endParaRPr lang="en-US" dirty="0" smtClean="0">
              <a:latin typeface="Arial" charset="0"/>
              <a:ea typeface="맑은 고딕" pitchFamily="34" charset="-127"/>
              <a:cs typeface="Arial" charset="0"/>
            </a:endParaRPr>
          </a:p>
          <a:p>
            <a:r>
              <a:rPr lang="en-US" dirty="0" smtClean="0">
                <a:solidFill>
                  <a:srgbClr val="FF0000"/>
                </a:solidFill>
                <a:latin typeface="Arial" charset="0"/>
                <a:ea typeface="맑은 고딕" pitchFamily="34" charset="-127"/>
                <a:cs typeface="Arial" charset="0"/>
              </a:rPr>
              <a:t>Code reuse: </a:t>
            </a:r>
            <a:r>
              <a:rPr lang="en-US" dirty="0" smtClean="0">
                <a:latin typeface="Arial" charset="0"/>
                <a:ea typeface="맑은 고딕" pitchFamily="34" charset="-127"/>
                <a:cs typeface="Arial" charset="0"/>
              </a:rPr>
              <a:t>Lets other people use algorithms you’ve implemented</a:t>
            </a:r>
          </a:p>
          <a:p>
            <a:endParaRPr lang="en-US" dirty="0" smtClean="0">
              <a:latin typeface="Arial" charset="0"/>
              <a:ea typeface="맑은 고딕" pitchFamily="34" charset="-127"/>
              <a:cs typeface="Arial" charset="0"/>
            </a:endParaRPr>
          </a:p>
          <a:p>
            <a:r>
              <a:rPr lang="en-US" dirty="0" smtClean="0">
                <a:latin typeface="Arial" charset="0"/>
                <a:ea typeface="맑은 고딕" pitchFamily="34" charset="-127"/>
                <a:cs typeface="Arial" charset="0"/>
              </a:rPr>
              <a:t>Function declarations need to occur before invocations</a:t>
            </a:r>
          </a:p>
        </p:txBody>
      </p:sp>
      <p:pic>
        <p:nvPicPr>
          <p:cNvPr id="25603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57250" cy="142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12406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Syntax</a:t>
            </a:r>
            <a:endParaRPr lang="en-US" dirty="0"/>
          </a:p>
        </p:txBody>
      </p:sp>
      <p:sp>
        <p:nvSpPr>
          <p:cNvPr id="26627" name="Rectangle 3"/>
          <p:cNvSpPr txBox="1">
            <a:spLocks noChangeArrowheads="1"/>
          </p:cNvSpPr>
          <p:nvPr/>
        </p:nvSpPr>
        <p:spPr bwMode="auto">
          <a:xfrm>
            <a:off x="2519998" y="3790950"/>
            <a:ext cx="7772400" cy="2590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Arial" charset="0"/>
                <a:ea typeface="굴림" pitchFamily="34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굴림" pitchFamily="34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굴림" pitchFamily="34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굴림" pitchFamily="34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굴림" pitchFamily="34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charset="0"/>
                <a:ea typeface="굴림" pitchFamily="34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charset="0"/>
                <a:ea typeface="굴림" pitchFamily="34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charset="0"/>
                <a:ea typeface="굴림" pitchFamily="34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charset="0"/>
                <a:ea typeface="굴림" pitchFamily="34" charset="-127"/>
              </a:defRPr>
            </a:lvl9pPr>
          </a:lstStyle>
          <a:p>
            <a:pPr>
              <a:buFontTx/>
              <a:buNone/>
            </a:pPr>
            <a:r>
              <a:rPr lang="en-US" b="1">
                <a:latin typeface="Courier New" pitchFamily="49" charset="0"/>
              </a:rPr>
              <a:t>int add2ints(int a, int b) {</a:t>
            </a:r>
          </a:p>
          <a:p>
            <a:pPr lvl="1">
              <a:buFontTx/>
              <a:buNone/>
            </a:pPr>
            <a:r>
              <a:rPr lang="en-US" b="1">
                <a:latin typeface="Courier New" pitchFamily="49" charset="0"/>
              </a:rPr>
              <a:t>return(a+b);</a:t>
            </a:r>
          </a:p>
          <a:p>
            <a:pPr>
              <a:buFontTx/>
              <a:buNone/>
            </a:pPr>
            <a:r>
              <a:rPr lang="en-US" sz="2800" b="1">
                <a:latin typeface="Courier New" pitchFamily="49" charset="0"/>
              </a:rPr>
              <a:t>}</a:t>
            </a: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 rot="5087228">
            <a:off x="2040463" y="2310091"/>
            <a:ext cx="146706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kumimoji="0" lang="en-US" sz="1800" b="1" kern="0">
                <a:solidFill>
                  <a:srgbClr val="B2B2B2"/>
                </a:solidFill>
                <a:latin typeface="Helvetica" pitchFamily="34" charset="0"/>
              </a:rPr>
              <a:t>Return type</a:t>
            </a:r>
          </a:p>
        </p:txBody>
      </p:sp>
      <p:sp>
        <p:nvSpPr>
          <p:cNvPr id="6" name="Line 5"/>
          <p:cNvSpPr>
            <a:spLocks noChangeShapeType="1"/>
          </p:cNvSpPr>
          <p:nvPr/>
        </p:nvSpPr>
        <p:spPr bwMode="auto">
          <a:xfrm>
            <a:off x="2824798" y="3333750"/>
            <a:ext cx="76200" cy="609600"/>
          </a:xfrm>
          <a:prstGeom prst="line">
            <a:avLst/>
          </a:prstGeom>
          <a:noFill/>
          <a:ln w="57150">
            <a:solidFill>
              <a:srgbClr val="B2B2B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kumimoji="0" lang="en-US" sz="1800" kern="0">
              <a:solidFill>
                <a:sysClr val="windowText" lastClr="000000"/>
              </a:solidFill>
            </a:endParaRPr>
          </a:p>
        </p:txBody>
      </p:sp>
      <p:sp>
        <p:nvSpPr>
          <p:cNvPr id="7" name="Text Box 6"/>
          <p:cNvSpPr txBox="1">
            <a:spLocks noChangeArrowheads="1"/>
          </p:cNvSpPr>
          <p:nvPr/>
        </p:nvSpPr>
        <p:spPr bwMode="auto">
          <a:xfrm rot="20642271">
            <a:off x="3467477" y="2768084"/>
            <a:ext cx="182614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kumimoji="0" lang="en-US" sz="1800" b="1" kern="0">
                <a:solidFill>
                  <a:srgbClr val="B2B2B2"/>
                </a:solidFill>
                <a:latin typeface="Helvetica" pitchFamily="34" charset="0"/>
              </a:rPr>
              <a:t>Function name</a:t>
            </a:r>
          </a:p>
        </p:txBody>
      </p:sp>
      <p:sp>
        <p:nvSpPr>
          <p:cNvPr id="8" name="Line 7"/>
          <p:cNvSpPr>
            <a:spLocks noChangeShapeType="1"/>
          </p:cNvSpPr>
          <p:nvPr/>
        </p:nvSpPr>
        <p:spPr bwMode="auto">
          <a:xfrm>
            <a:off x="4348798" y="3181350"/>
            <a:ext cx="76200" cy="609600"/>
          </a:xfrm>
          <a:prstGeom prst="line">
            <a:avLst/>
          </a:prstGeom>
          <a:noFill/>
          <a:ln w="57150">
            <a:solidFill>
              <a:srgbClr val="B2B2B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kumimoji="0" lang="en-US" sz="1800" kern="0">
              <a:solidFill>
                <a:sysClr val="windowText" lastClr="000000"/>
              </a:solidFill>
            </a:endParaRPr>
          </a:p>
        </p:txBody>
      </p:sp>
      <p:sp>
        <p:nvSpPr>
          <p:cNvPr id="9" name="Line 8"/>
          <p:cNvSpPr>
            <a:spLocks noChangeShapeType="1"/>
          </p:cNvSpPr>
          <p:nvPr/>
        </p:nvSpPr>
        <p:spPr bwMode="auto">
          <a:xfrm flipH="1">
            <a:off x="6634798" y="3105150"/>
            <a:ext cx="228600" cy="762000"/>
          </a:xfrm>
          <a:prstGeom prst="line">
            <a:avLst/>
          </a:prstGeom>
          <a:noFill/>
          <a:ln w="57150">
            <a:solidFill>
              <a:srgbClr val="B2B2B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kumimoji="0" lang="en-US" sz="1800" kern="0">
              <a:solidFill>
                <a:sysClr val="windowText" lastClr="000000"/>
              </a:solidFill>
            </a:endParaRPr>
          </a:p>
        </p:txBody>
      </p:sp>
      <p:sp>
        <p:nvSpPr>
          <p:cNvPr id="10" name="Text Box 9"/>
          <p:cNvSpPr txBox="1">
            <a:spLocks noChangeArrowheads="1"/>
          </p:cNvSpPr>
          <p:nvPr/>
        </p:nvSpPr>
        <p:spPr bwMode="auto">
          <a:xfrm rot="21463989">
            <a:off x="6692818" y="2610922"/>
            <a:ext cx="142859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kumimoji="0" lang="en-US" sz="1800" b="1" kern="0">
                <a:solidFill>
                  <a:srgbClr val="B2B2B2"/>
                </a:solidFill>
                <a:latin typeface="Helvetica" pitchFamily="34" charset="0"/>
              </a:rPr>
              <a:t>parameters</a:t>
            </a:r>
          </a:p>
        </p:txBody>
      </p:sp>
      <p:sp>
        <p:nvSpPr>
          <p:cNvPr id="11" name="Line 10"/>
          <p:cNvSpPr>
            <a:spLocks noChangeShapeType="1"/>
          </p:cNvSpPr>
          <p:nvPr/>
        </p:nvSpPr>
        <p:spPr bwMode="auto">
          <a:xfrm>
            <a:off x="7701598" y="2952750"/>
            <a:ext cx="304800" cy="762000"/>
          </a:xfrm>
          <a:prstGeom prst="line">
            <a:avLst/>
          </a:prstGeom>
          <a:noFill/>
          <a:ln w="57150">
            <a:solidFill>
              <a:srgbClr val="B2B2B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kumimoji="0" lang="en-US" sz="1800" kern="0">
              <a:solidFill>
                <a:sysClr val="windowText" lastClr="000000"/>
              </a:solidFill>
            </a:endParaRPr>
          </a:p>
        </p:txBody>
      </p:sp>
      <p:sp>
        <p:nvSpPr>
          <p:cNvPr id="12" name="Text Box 11"/>
          <p:cNvSpPr txBox="1">
            <a:spLocks noChangeArrowheads="1"/>
          </p:cNvSpPr>
          <p:nvPr/>
        </p:nvSpPr>
        <p:spPr bwMode="auto">
          <a:xfrm rot="1055182">
            <a:off x="7427515" y="5462789"/>
            <a:ext cx="177484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kumimoji="0" lang="en-US" sz="1800" b="1" kern="0" dirty="0">
                <a:solidFill>
                  <a:srgbClr val="B2B2B2"/>
                </a:solidFill>
                <a:latin typeface="Helvetica" pitchFamily="34" charset="0"/>
              </a:rPr>
              <a:t>Function body</a:t>
            </a:r>
          </a:p>
        </p:txBody>
      </p:sp>
      <p:sp>
        <p:nvSpPr>
          <p:cNvPr id="13" name="Line 12"/>
          <p:cNvSpPr>
            <a:spLocks noChangeShapeType="1"/>
          </p:cNvSpPr>
          <p:nvPr/>
        </p:nvSpPr>
        <p:spPr bwMode="auto">
          <a:xfrm flipH="1" flipV="1">
            <a:off x="5948998" y="4933950"/>
            <a:ext cx="1600200" cy="457200"/>
          </a:xfrm>
          <a:prstGeom prst="line">
            <a:avLst/>
          </a:prstGeom>
          <a:noFill/>
          <a:ln w="57150">
            <a:solidFill>
              <a:srgbClr val="B2B2B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kumimoji="0" lang="en-US" sz="1800" kern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0956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Function parameters</a:t>
            </a:r>
            <a:endParaRPr lang="en-US" dirty="0"/>
          </a:p>
        </p:txBody>
      </p:sp>
      <p:sp>
        <p:nvSpPr>
          <p:cNvPr id="2765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>
                <a:latin typeface="Arial" charset="0"/>
                <a:ea typeface="맑은 고딕" pitchFamily="34" charset="-127"/>
                <a:cs typeface="Arial" charset="0"/>
              </a:rPr>
              <a:t>The parameters are </a:t>
            </a:r>
            <a:r>
              <a:rPr lang="en-US" i="1" smtClean="0">
                <a:latin typeface="Arial" charset="0"/>
                <a:ea typeface="맑은 고딕" pitchFamily="34" charset="-127"/>
                <a:cs typeface="Arial" charset="0"/>
              </a:rPr>
              <a:t>local variables</a:t>
            </a:r>
            <a:r>
              <a:rPr lang="en-US" smtClean="0">
                <a:latin typeface="Arial" charset="0"/>
                <a:ea typeface="맑은 고딕" pitchFamily="34" charset="-127"/>
                <a:cs typeface="Arial" charset="0"/>
              </a:rPr>
              <a:t> inside the body of the function.</a:t>
            </a:r>
          </a:p>
          <a:p>
            <a:pPr lvl="1"/>
            <a:r>
              <a:rPr lang="en-US" smtClean="0">
                <a:latin typeface="Arial" charset="0"/>
                <a:ea typeface="맑은 고딕" pitchFamily="34" charset="-127"/>
                <a:cs typeface="Arial" charset="0"/>
              </a:rPr>
              <a:t>When the function is called they will have the values </a:t>
            </a:r>
            <a:r>
              <a:rPr lang="en-US" i="1" smtClean="0">
                <a:latin typeface="Arial" charset="0"/>
                <a:ea typeface="맑은 고딕" pitchFamily="34" charset="-127"/>
                <a:cs typeface="Arial" charset="0"/>
              </a:rPr>
              <a:t>passed in</a:t>
            </a:r>
            <a:r>
              <a:rPr lang="en-US" smtClean="0">
                <a:latin typeface="Arial" charset="0"/>
                <a:ea typeface="맑은 고딕" pitchFamily="34" charset="-127"/>
                <a:cs typeface="Arial" charset="0"/>
              </a:rPr>
              <a:t>.</a:t>
            </a:r>
          </a:p>
          <a:p>
            <a:pPr lvl="1"/>
            <a:r>
              <a:rPr lang="en-US" smtClean="0">
                <a:latin typeface="Arial" charset="0"/>
                <a:ea typeface="맑은 고딕" pitchFamily="34" charset="-127"/>
                <a:cs typeface="Arial" charset="0"/>
              </a:rPr>
              <a:t>The function gets </a:t>
            </a:r>
            <a:r>
              <a:rPr lang="en-US" i="1" smtClean="0">
                <a:latin typeface="Arial" charset="0"/>
                <a:ea typeface="맑은 고딕" pitchFamily="34" charset="-127"/>
                <a:cs typeface="Arial" charset="0"/>
              </a:rPr>
              <a:t>a copy</a:t>
            </a:r>
            <a:r>
              <a:rPr lang="en-US" smtClean="0">
                <a:latin typeface="Arial" charset="0"/>
                <a:ea typeface="맑은 고딕" pitchFamily="34" charset="-127"/>
                <a:cs typeface="Arial" charset="0"/>
              </a:rPr>
              <a:t> of the values passed in (we will later see how to pass a </a:t>
            </a:r>
            <a:r>
              <a:rPr lang="en-US" i="1" smtClean="0">
                <a:latin typeface="Arial" charset="0"/>
                <a:ea typeface="맑은 고딕" pitchFamily="34" charset="-127"/>
                <a:cs typeface="Arial" charset="0"/>
              </a:rPr>
              <a:t>reference</a:t>
            </a:r>
            <a:r>
              <a:rPr lang="en-US" smtClean="0">
                <a:latin typeface="Arial" charset="0"/>
                <a:ea typeface="맑은 고딕" pitchFamily="34" charset="-127"/>
                <a:cs typeface="Arial" charset="0"/>
              </a:rPr>
              <a:t> to a variable).</a:t>
            </a:r>
          </a:p>
        </p:txBody>
      </p:sp>
    </p:spTree>
    <p:extLst>
      <p:ext uri="{BB962C8B-B14F-4D97-AF65-F5344CB8AC3E}">
        <p14:creationId xmlns:p14="http://schemas.microsoft.com/office/powerpoint/2010/main" val="1850579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half" idx="4294967295"/>
          </p:nvPr>
        </p:nvSpPr>
        <p:spPr>
          <a:xfrm>
            <a:off x="6096000" y="1219200"/>
            <a:ext cx="3048000" cy="4906963"/>
          </a:xfrm>
        </p:spPr>
        <p:txBody>
          <a:bodyPr/>
          <a:lstStyle/>
          <a:p>
            <a:pPr>
              <a:lnSpc>
                <a:spcPct val="90000"/>
              </a:lnSpc>
              <a:spcBef>
                <a:spcPct val="0"/>
              </a:spcBef>
              <a:buFontTx/>
              <a:buNone/>
              <a:defRPr/>
            </a:pPr>
            <a:r>
              <a:rPr lang="en-US" sz="1400" b="1" dirty="0" err="1">
                <a:latin typeface="Courier New" pitchFamily="49" charset="0"/>
              </a:rPr>
              <a:t>int</a:t>
            </a:r>
            <a:r>
              <a:rPr lang="en-US" sz="1400" b="1" dirty="0">
                <a:latin typeface="Courier New" pitchFamily="49" charset="0"/>
              </a:rPr>
              <a:t> main(void) {</a:t>
            </a:r>
          </a:p>
          <a:p>
            <a:pPr>
              <a:lnSpc>
                <a:spcPct val="90000"/>
              </a:lnSpc>
              <a:spcBef>
                <a:spcPct val="0"/>
              </a:spcBef>
              <a:buFontTx/>
              <a:buNone/>
              <a:defRPr/>
            </a:pPr>
            <a:r>
              <a:rPr lang="en-US" sz="1400" b="1" dirty="0">
                <a:latin typeface="Courier New" pitchFamily="49" charset="0"/>
              </a:rPr>
              <a:t>  </a:t>
            </a:r>
            <a:r>
              <a:rPr lang="en-US" sz="1400" b="1" dirty="0" err="1">
                <a:latin typeface="Courier New" pitchFamily="49" charset="0"/>
              </a:rPr>
              <a:t>int</a:t>
            </a:r>
            <a:r>
              <a:rPr lang="en-US" sz="1400" b="1" dirty="0">
                <a:latin typeface="Courier New" pitchFamily="49" charset="0"/>
              </a:rPr>
              <a:t> </a:t>
            </a:r>
            <a:r>
              <a:rPr lang="en-US" sz="1400" b="1" dirty="0" err="1">
                <a:latin typeface="Courier New" pitchFamily="49" charset="0"/>
              </a:rPr>
              <a:t>y,a,b</a:t>
            </a:r>
            <a:r>
              <a:rPr lang="en-US" sz="1400" b="1" dirty="0">
                <a:latin typeface="Courier New" pitchFamily="49" charset="0"/>
              </a:rPr>
              <a:t>;</a:t>
            </a:r>
          </a:p>
          <a:p>
            <a:pPr>
              <a:lnSpc>
                <a:spcPct val="90000"/>
              </a:lnSpc>
              <a:spcBef>
                <a:spcPct val="0"/>
              </a:spcBef>
              <a:buFontTx/>
              <a:buNone/>
              <a:defRPr/>
            </a:pPr>
            <a:endParaRPr lang="en-US" sz="1400" b="1" dirty="0">
              <a:latin typeface="Courier New" pitchFamily="49" charset="0"/>
            </a:endParaRPr>
          </a:p>
          <a:p>
            <a:pPr>
              <a:lnSpc>
                <a:spcPct val="90000"/>
              </a:lnSpc>
              <a:spcBef>
                <a:spcPct val="0"/>
              </a:spcBef>
              <a:buFontTx/>
              <a:buNone/>
              <a:defRPr/>
            </a:pPr>
            <a:r>
              <a:rPr lang="en-US" sz="1400" b="1" dirty="0">
                <a:latin typeface="Courier New" pitchFamily="49" charset="0"/>
              </a:rPr>
              <a:t>  </a:t>
            </a:r>
            <a:r>
              <a:rPr lang="en-US" sz="1400" b="1" dirty="0" err="1">
                <a:latin typeface="Courier New" pitchFamily="49" charset="0"/>
              </a:rPr>
              <a:t>cout</a:t>
            </a:r>
            <a:r>
              <a:rPr lang="en-US" sz="1400" b="1" dirty="0">
                <a:latin typeface="Courier New" pitchFamily="49" charset="0"/>
              </a:rPr>
              <a:t> &lt;&lt; "Enter 2 numbers\n";</a:t>
            </a:r>
          </a:p>
          <a:p>
            <a:pPr>
              <a:lnSpc>
                <a:spcPct val="90000"/>
              </a:lnSpc>
              <a:spcBef>
                <a:spcPct val="0"/>
              </a:spcBef>
              <a:buFontTx/>
              <a:buNone/>
              <a:defRPr/>
            </a:pPr>
            <a:r>
              <a:rPr lang="en-US" sz="1400" b="1" dirty="0">
                <a:latin typeface="Courier New" pitchFamily="49" charset="0"/>
              </a:rPr>
              <a:t>  </a:t>
            </a:r>
            <a:r>
              <a:rPr lang="en-US" sz="1400" b="1" dirty="0" err="1">
                <a:latin typeface="Courier New" pitchFamily="49" charset="0"/>
              </a:rPr>
              <a:t>cin</a:t>
            </a:r>
            <a:r>
              <a:rPr lang="en-US" sz="1400" b="1" dirty="0">
                <a:latin typeface="Courier New" pitchFamily="49" charset="0"/>
              </a:rPr>
              <a:t> &gt;&gt; a &gt;&gt; b;</a:t>
            </a:r>
          </a:p>
          <a:p>
            <a:pPr>
              <a:lnSpc>
                <a:spcPct val="90000"/>
              </a:lnSpc>
              <a:spcBef>
                <a:spcPct val="0"/>
              </a:spcBef>
              <a:buFontTx/>
              <a:buNone/>
              <a:defRPr/>
            </a:pPr>
            <a:endParaRPr lang="en-US" sz="1400" b="1" dirty="0">
              <a:latin typeface="Courier New" pitchFamily="49" charset="0"/>
            </a:endParaRPr>
          </a:p>
          <a:p>
            <a:pPr>
              <a:lnSpc>
                <a:spcPct val="90000"/>
              </a:lnSpc>
              <a:spcBef>
                <a:spcPct val="0"/>
              </a:spcBef>
              <a:buFontTx/>
              <a:buNone/>
              <a:defRPr/>
            </a:pPr>
            <a:r>
              <a:rPr lang="en-US" sz="1400" b="1" dirty="0">
                <a:latin typeface="Courier New" pitchFamily="49" charset="0"/>
              </a:rPr>
              <a:t>  y = add2nums(</a:t>
            </a:r>
            <a:r>
              <a:rPr lang="en-US" sz="1400" b="1" dirty="0" err="1">
                <a:latin typeface="Courier New" pitchFamily="49" charset="0"/>
              </a:rPr>
              <a:t>a,b</a:t>
            </a:r>
            <a:r>
              <a:rPr lang="en-US" sz="1400" b="1" dirty="0">
                <a:latin typeface="Courier New" pitchFamily="49" charset="0"/>
              </a:rPr>
              <a:t>);</a:t>
            </a:r>
          </a:p>
          <a:p>
            <a:pPr>
              <a:lnSpc>
                <a:spcPct val="90000"/>
              </a:lnSpc>
              <a:spcBef>
                <a:spcPct val="0"/>
              </a:spcBef>
              <a:buFontTx/>
              <a:buNone/>
              <a:defRPr/>
            </a:pPr>
            <a:endParaRPr lang="en-US" sz="1400" b="1" dirty="0">
              <a:latin typeface="Courier New" pitchFamily="49" charset="0"/>
            </a:endParaRPr>
          </a:p>
          <a:p>
            <a:pPr>
              <a:lnSpc>
                <a:spcPct val="90000"/>
              </a:lnSpc>
              <a:spcBef>
                <a:spcPct val="0"/>
              </a:spcBef>
              <a:buFontTx/>
              <a:buNone/>
              <a:defRPr/>
            </a:pPr>
            <a:r>
              <a:rPr lang="en-US" sz="1400" b="1" dirty="0">
                <a:latin typeface="Courier New" pitchFamily="49" charset="0"/>
              </a:rPr>
              <a:t>  </a:t>
            </a:r>
            <a:r>
              <a:rPr lang="en-US" sz="1400" b="1" dirty="0" err="1">
                <a:latin typeface="Courier New" pitchFamily="49" charset="0"/>
              </a:rPr>
              <a:t>cout</a:t>
            </a:r>
            <a:r>
              <a:rPr lang="en-US" sz="1400" b="1" dirty="0">
                <a:latin typeface="Courier New" pitchFamily="49" charset="0"/>
              </a:rPr>
              <a:t> &lt;&lt; "a is " &lt;&lt; a &lt;&lt; </a:t>
            </a:r>
            <a:r>
              <a:rPr lang="en-US" sz="1400" b="1" dirty="0" err="1">
                <a:latin typeface="Courier New" pitchFamily="49" charset="0"/>
              </a:rPr>
              <a:t>endl</a:t>
            </a:r>
            <a:r>
              <a:rPr lang="en-US" sz="1400" b="1" dirty="0">
                <a:latin typeface="Courier New" pitchFamily="49" charset="0"/>
              </a:rPr>
              <a:t>;</a:t>
            </a:r>
          </a:p>
          <a:p>
            <a:pPr>
              <a:lnSpc>
                <a:spcPct val="90000"/>
              </a:lnSpc>
              <a:spcBef>
                <a:spcPct val="0"/>
              </a:spcBef>
              <a:buFontTx/>
              <a:buNone/>
              <a:defRPr/>
            </a:pPr>
            <a:r>
              <a:rPr lang="en-US" sz="1400" b="1" dirty="0">
                <a:latin typeface="Courier New" pitchFamily="49" charset="0"/>
              </a:rPr>
              <a:t>  </a:t>
            </a:r>
            <a:r>
              <a:rPr lang="en-US" sz="1400" b="1" dirty="0" err="1">
                <a:latin typeface="Courier New" pitchFamily="49" charset="0"/>
              </a:rPr>
              <a:t>cout</a:t>
            </a:r>
            <a:r>
              <a:rPr lang="en-US" sz="1400" b="1" dirty="0">
                <a:latin typeface="Courier New" pitchFamily="49" charset="0"/>
              </a:rPr>
              <a:t> &lt;&lt; "b is " &lt;&lt; b &lt;&lt; </a:t>
            </a:r>
            <a:r>
              <a:rPr lang="en-US" sz="1400" b="1" dirty="0" err="1">
                <a:latin typeface="Courier New" pitchFamily="49" charset="0"/>
              </a:rPr>
              <a:t>endl</a:t>
            </a:r>
            <a:r>
              <a:rPr lang="en-US" sz="1400" b="1" dirty="0">
                <a:latin typeface="Courier New" pitchFamily="49" charset="0"/>
              </a:rPr>
              <a:t>;</a:t>
            </a:r>
          </a:p>
          <a:p>
            <a:pPr>
              <a:lnSpc>
                <a:spcPct val="90000"/>
              </a:lnSpc>
              <a:spcBef>
                <a:spcPct val="0"/>
              </a:spcBef>
              <a:buFontTx/>
              <a:buNone/>
              <a:defRPr/>
            </a:pPr>
            <a:r>
              <a:rPr lang="en-US" sz="1400" b="1" dirty="0">
                <a:latin typeface="Courier New" pitchFamily="49" charset="0"/>
              </a:rPr>
              <a:t>  </a:t>
            </a:r>
            <a:r>
              <a:rPr lang="en-US" sz="1400" b="1" dirty="0" err="1">
                <a:latin typeface="Courier New" pitchFamily="49" charset="0"/>
              </a:rPr>
              <a:t>cout</a:t>
            </a:r>
            <a:r>
              <a:rPr lang="en-US" sz="1400" b="1" dirty="0">
                <a:latin typeface="Courier New" pitchFamily="49" charset="0"/>
              </a:rPr>
              <a:t> &lt;&lt; "y is " &lt;&lt; y &lt;&lt; </a:t>
            </a:r>
            <a:r>
              <a:rPr lang="en-US" sz="1400" b="1" dirty="0" err="1">
                <a:latin typeface="Courier New" pitchFamily="49" charset="0"/>
              </a:rPr>
              <a:t>endl</a:t>
            </a:r>
            <a:r>
              <a:rPr lang="en-US" sz="1400" b="1" dirty="0">
                <a:latin typeface="Courier New" pitchFamily="49" charset="0"/>
              </a:rPr>
              <a:t>;</a:t>
            </a:r>
          </a:p>
          <a:p>
            <a:pPr>
              <a:lnSpc>
                <a:spcPct val="90000"/>
              </a:lnSpc>
              <a:spcBef>
                <a:spcPct val="0"/>
              </a:spcBef>
              <a:buFontTx/>
              <a:buNone/>
              <a:defRPr/>
            </a:pPr>
            <a:r>
              <a:rPr lang="en-US" sz="1400" b="1" dirty="0">
                <a:latin typeface="Courier New" pitchFamily="49" charset="0"/>
              </a:rPr>
              <a:t>  return(0);</a:t>
            </a:r>
          </a:p>
          <a:p>
            <a:pPr>
              <a:lnSpc>
                <a:spcPct val="90000"/>
              </a:lnSpc>
              <a:spcBef>
                <a:spcPct val="0"/>
              </a:spcBef>
              <a:buFontTx/>
              <a:buNone/>
              <a:defRPr/>
            </a:pPr>
            <a:r>
              <a:rPr lang="en-US" sz="1400" b="1" dirty="0">
                <a:latin typeface="Courier New" pitchFamily="49" charset="0"/>
              </a:rPr>
              <a:t>}</a:t>
            </a:r>
            <a:endParaRPr lang="en-US" sz="1400" dirty="0">
              <a:latin typeface="Courier New" pitchFamily="49" charset="0"/>
            </a:endParaRPr>
          </a:p>
          <a:p>
            <a:pPr marL="0" indent="0">
              <a:buFont typeface="Wingdings 2" pitchFamily="18" charset="2"/>
              <a:buNone/>
              <a:defRPr/>
            </a:pPr>
            <a:endParaRPr lang="en-US" sz="1400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4294967295"/>
          </p:nvPr>
        </p:nvSpPr>
        <p:spPr>
          <a:xfrm>
            <a:off x="2410770" y="1219200"/>
            <a:ext cx="3048000" cy="4906963"/>
          </a:xfrm>
        </p:spPr>
        <p:txBody>
          <a:bodyPr/>
          <a:lstStyle/>
          <a:p>
            <a:pPr>
              <a:spcBef>
                <a:spcPct val="0"/>
              </a:spcBef>
              <a:buFontTx/>
              <a:buNone/>
              <a:defRPr/>
            </a:pPr>
            <a:r>
              <a:rPr lang="en-US" sz="1400" b="1" dirty="0" err="1">
                <a:latin typeface="Courier New" pitchFamily="49" charset="0"/>
              </a:rPr>
              <a:t>int</a:t>
            </a:r>
            <a:r>
              <a:rPr lang="en-US" sz="1400" b="1" dirty="0">
                <a:latin typeface="Courier New" pitchFamily="49" charset="0"/>
              </a:rPr>
              <a:t> add2nums( </a:t>
            </a:r>
            <a:r>
              <a:rPr lang="en-US" sz="1400" b="1" dirty="0" err="1">
                <a:latin typeface="Courier New" pitchFamily="49" charset="0"/>
              </a:rPr>
              <a:t>int</a:t>
            </a:r>
            <a:r>
              <a:rPr lang="en-US" sz="1400" b="1" dirty="0">
                <a:latin typeface="Courier New" pitchFamily="49" charset="0"/>
              </a:rPr>
              <a:t> </a:t>
            </a:r>
            <a:r>
              <a:rPr lang="en-US" sz="1400" b="1" dirty="0" err="1">
                <a:latin typeface="Courier New" pitchFamily="49" charset="0"/>
              </a:rPr>
              <a:t>firstnum</a:t>
            </a:r>
            <a:r>
              <a:rPr lang="en-US" sz="1400" b="1" dirty="0">
                <a:latin typeface="Courier New" pitchFamily="49" charset="0"/>
              </a:rPr>
              <a:t>, </a:t>
            </a:r>
            <a:r>
              <a:rPr lang="en-US" sz="1400" b="1" dirty="0" err="1">
                <a:latin typeface="Courier New" pitchFamily="49" charset="0"/>
              </a:rPr>
              <a:t>int</a:t>
            </a:r>
            <a:r>
              <a:rPr lang="en-US" sz="1400" b="1" dirty="0">
                <a:latin typeface="Courier New" pitchFamily="49" charset="0"/>
              </a:rPr>
              <a:t> </a:t>
            </a:r>
            <a:r>
              <a:rPr lang="en-US" sz="1400" b="1" dirty="0" err="1">
                <a:latin typeface="Courier New" pitchFamily="49" charset="0"/>
              </a:rPr>
              <a:t>secondnum</a:t>
            </a:r>
            <a:r>
              <a:rPr lang="en-US" sz="1400" b="1" dirty="0">
                <a:latin typeface="Courier New" pitchFamily="49" charset="0"/>
              </a:rPr>
              <a:t> ) {</a:t>
            </a:r>
          </a:p>
          <a:p>
            <a:pPr>
              <a:spcBef>
                <a:spcPct val="0"/>
              </a:spcBef>
              <a:buFontTx/>
              <a:buNone/>
              <a:defRPr/>
            </a:pPr>
            <a:r>
              <a:rPr lang="en-US" sz="1400" b="1" dirty="0">
                <a:latin typeface="Courier New" pitchFamily="49" charset="0"/>
              </a:rPr>
              <a:t>  </a:t>
            </a:r>
            <a:r>
              <a:rPr lang="en-US" sz="1400" b="1" dirty="0" err="1">
                <a:latin typeface="Courier New" pitchFamily="49" charset="0"/>
              </a:rPr>
              <a:t>int</a:t>
            </a:r>
            <a:r>
              <a:rPr lang="en-US" sz="1400" b="1" dirty="0">
                <a:latin typeface="Courier New" pitchFamily="49" charset="0"/>
              </a:rPr>
              <a:t> sum;</a:t>
            </a:r>
          </a:p>
          <a:p>
            <a:pPr>
              <a:spcBef>
                <a:spcPct val="0"/>
              </a:spcBef>
              <a:buFontTx/>
              <a:buNone/>
              <a:defRPr/>
            </a:pPr>
            <a:endParaRPr lang="en-US" sz="1400" b="1" dirty="0">
              <a:latin typeface="Courier New" pitchFamily="49" charset="0"/>
            </a:endParaRPr>
          </a:p>
          <a:p>
            <a:pPr>
              <a:spcBef>
                <a:spcPct val="0"/>
              </a:spcBef>
              <a:buFontTx/>
              <a:buNone/>
              <a:defRPr/>
            </a:pPr>
            <a:r>
              <a:rPr lang="en-US" sz="1400" b="1" dirty="0">
                <a:latin typeface="Courier New" pitchFamily="49" charset="0"/>
              </a:rPr>
              <a:t>  sum = </a:t>
            </a:r>
            <a:r>
              <a:rPr lang="en-US" sz="1400" b="1" dirty="0" err="1">
                <a:latin typeface="Courier New" pitchFamily="49" charset="0"/>
              </a:rPr>
              <a:t>firstnum</a:t>
            </a:r>
            <a:r>
              <a:rPr lang="en-US" sz="1400" b="1" dirty="0">
                <a:latin typeface="Courier New" pitchFamily="49" charset="0"/>
              </a:rPr>
              <a:t> + </a:t>
            </a:r>
            <a:r>
              <a:rPr lang="en-US" sz="1400" b="1" dirty="0" err="1">
                <a:latin typeface="Courier New" pitchFamily="49" charset="0"/>
              </a:rPr>
              <a:t>secondnum</a:t>
            </a:r>
            <a:r>
              <a:rPr lang="en-US" sz="1400" b="1" dirty="0">
                <a:latin typeface="Courier New" pitchFamily="49" charset="0"/>
              </a:rPr>
              <a:t>;</a:t>
            </a:r>
          </a:p>
          <a:p>
            <a:pPr>
              <a:spcBef>
                <a:spcPct val="0"/>
              </a:spcBef>
              <a:buFontTx/>
              <a:buNone/>
              <a:defRPr/>
            </a:pPr>
            <a:endParaRPr lang="en-US" sz="1400" b="1" dirty="0">
              <a:latin typeface="Courier New" pitchFamily="49" charset="0"/>
            </a:endParaRPr>
          </a:p>
          <a:p>
            <a:pPr>
              <a:spcBef>
                <a:spcPct val="0"/>
              </a:spcBef>
              <a:buFontTx/>
              <a:buNone/>
              <a:defRPr/>
            </a:pPr>
            <a:r>
              <a:rPr lang="en-US" sz="1400" b="1" dirty="0">
                <a:latin typeface="Courier New" pitchFamily="49" charset="0"/>
              </a:rPr>
              <a:t>  // just to make a point</a:t>
            </a:r>
          </a:p>
          <a:p>
            <a:pPr>
              <a:spcBef>
                <a:spcPct val="0"/>
              </a:spcBef>
              <a:buFontTx/>
              <a:buNone/>
              <a:defRPr/>
            </a:pPr>
            <a:r>
              <a:rPr lang="en-US" sz="1400" b="1" dirty="0">
                <a:latin typeface="Courier New" pitchFamily="49" charset="0"/>
              </a:rPr>
              <a:t>  </a:t>
            </a:r>
            <a:r>
              <a:rPr lang="en-US" sz="1400" b="1" dirty="0" err="1">
                <a:latin typeface="Courier New" pitchFamily="49" charset="0"/>
              </a:rPr>
              <a:t>firstnum</a:t>
            </a:r>
            <a:r>
              <a:rPr lang="en-US" sz="1400" b="1" dirty="0">
                <a:latin typeface="Courier New" pitchFamily="49" charset="0"/>
              </a:rPr>
              <a:t> = 0;</a:t>
            </a:r>
          </a:p>
          <a:p>
            <a:pPr>
              <a:spcBef>
                <a:spcPct val="0"/>
              </a:spcBef>
              <a:buFontTx/>
              <a:buNone/>
              <a:defRPr/>
            </a:pPr>
            <a:r>
              <a:rPr lang="en-US" sz="1400" b="1" dirty="0">
                <a:latin typeface="Courier New" pitchFamily="49" charset="0"/>
              </a:rPr>
              <a:t>  </a:t>
            </a:r>
            <a:r>
              <a:rPr lang="en-US" sz="1400" b="1" dirty="0" err="1">
                <a:latin typeface="Courier New" pitchFamily="49" charset="0"/>
              </a:rPr>
              <a:t>secondnum</a:t>
            </a:r>
            <a:r>
              <a:rPr lang="en-US" sz="1400" b="1" dirty="0">
                <a:latin typeface="Courier New" pitchFamily="49" charset="0"/>
              </a:rPr>
              <a:t> = 0;</a:t>
            </a:r>
          </a:p>
          <a:p>
            <a:pPr>
              <a:spcBef>
                <a:spcPct val="0"/>
              </a:spcBef>
              <a:buFontTx/>
              <a:buNone/>
              <a:defRPr/>
            </a:pPr>
            <a:endParaRPr lang="en-US" sz="1400" b="1" dirty="0">
              <a:latin typeface="Courier New" pitchFamily="49" charset="0"/>
            </a:endParaRPr>
          </a:p>
          <a:p>
            <a:pPr>
              <a:spcBef>
                <a:spcPct val="0"/>
              </a:spcBef>
              <a:buFontTx/>
              <a:buNone/>
              <a:defRPr/>
            </a:pPr>
            <a:r>
              <a:rPr lang="en-US" sz="1400" b="1" dirty="0">
                <a:latin typeface="Courier New" pitchFamily="49" charset="0"/>
              </a:rPr>
              <a:t>  return(sum);</a:t>
            </a:r>
          </a:p>
          <a:p>
            <a:pPr>
              <a:spcBef>
                <a:spcPct val="0"/>
              </a:spcBef>
              <a:buFontTx/>
              <a:buNone/>
              <a:defRPr/>
            </a:pPr>
            <a:r>
              <a:rPr lang="en-US" sz="1400" b="1" dirty="0">
                <a:latin typeface="Courier New" pitchFamily="49" charset="0"/>
              </a:rPr>
              <a:t>}</a:t>
            </a:r>
          </a:p>
          <a:p>
            <a:pPr marL="0" indent="0">
              <a:buFont typeface="Wingdings 2" pitchFamily="18" charset="2"/>
              <a:buNone/>
              <a:defRPr/>
            </a:pPr>
            <a:endParaRPr lang="en-US" sz="1400" dirty="0"/>
          </a:p>
        </p:txBody>
      </p:sp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2895600" y="274638"/>
            <a:ext cx="6248400" cy="792162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Example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5747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Local  &amp; Global variables</a:t>
            </a:r>
            <a:endParaRPr lang="en-US" dirty="0"/>
          </a:p>
        </p:txBody>
      </p:sp>
      <p:sp>
        <p:nvSpPr>
          <p:cNvPr id="29699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>
                <a:latin typeface="Arial" charset="0"/>
                <a:ea typeface="맑은 고딕" pitchFamily="34" charset="-127"/>
                <a:cs typeface="Arial" charset="0"/>
              </a:rPr>
              <a:t>Parameters and variables declared inside the definition of a function are </a:t>
            </a:r>
            <a:r>
              <a:rPr lang="en-US" i="1" smtClean="0">
                <a:latin typeface="Arial" charset="0"/>
                <a:ea typeface="맑은 고딕" pitchFamily="34" charset="-127"/>
                <a:cs typeface="Arial" charset="0"/>
              </a:rPr>
              <a:t>local</a:t>
            </a:r>
            <a:r>
              <a:rPr lang="en-US" smtClean="0">
                <a:latin typeface="Arial" charset="0"/>
                <a:ea typeface="맑은 고딕" pitchFamily="34" charset="-127"/>
                <a:cs typeface="Arial" charset="0"/>
              </a:rPr>
              <a:t>.</a:t>
            </a:r>
          </a:p>
          <a:p>
            <a:r>
              <a:rPr lang="en-US" smtClean="0">
                <a:latin typeface="Arial" charset="0"/>
                <a:ea typeface="맑은 고딕" pitchFamily="34" charset="-127"/>
                <a:cs typeface="Arial" charset="0"/>
              </a:rPr>
              <a:t>They only exist inside the function body.</a:t>
            </a:r>
          </a:p>
          <a:p>
            <a:r>
              <a:rPr lang="en-US" smtClean="0">
                <a:latin typeface="Arial" charset="0"/>
                <a:ea typeface="맑은 고딕" pitchFamily="34" charset="-127"/>
                <a:cs typeface="Arial" charset="0"/>
              </a:rPr>
              <a:t>Once the function returns, the variables no longer exist!</a:t>
            </a:r>
          </a:p>
          <a:p>
            <a:endParaRPr lang="en-US" smtClean="0">
              <a:latin typeface="Arial" charset="0"/>
              <a:ea typeface="맑은 고딕" pitchFamily="34" charset="-127"/>
              <a:cs typeface="Arial" charset="0"/>
            </a:endParaRPr>
          </a:p>
          <a:p>
            <a:r>
              <a:rPr lang="en-US" smtClean="0">
                <a:latin typeface="Arial" charset="0"/>
                <a:ea typeface="맑은 고딕" pitchFamily="34" charset="-127"/>
                <a:cs typeface="Arial" charset="0"/>
              </a:rPr>
              <a:t>You can declare variables outside of any function definition – these variables are  </a:t>
            </a:r>
            <a:r>
              <a:rPr lang="en-US" i="1" smtClean="0">
                <a:latin typeface="Arial" charset="0"/>
                <a:ea typeface="맑은 고딕" pitchFamily="34" charset="-127"/>
                <a:cs typeface="Arial" charset="0"/>
              </a:rPr>
              <a:t>global variables</a:t>
            </a:r>
            <a:r>
              <a:rPr lang="en-US" smtClean="0">
                <a:latin typeface="Arial" charset="0"/>
                <a:ea typeface="맑은 고딕" pitchFamily="34" charset="-127"/>
                <a:cs typeface="Arial" charset="0"/>
              </a:rPr>
              <a:t>.</a:t>
            </a:r>
          </a:p>
          <a:p>
            <a:r>
              <a:rPr lang="en-US" smtClean="0">
                <a:latin typeface="Arial" charset="0"/>
                <a:ea typeface="맑은 고딕" pitchFamily="34" charset="-127"/>
                <a:cs typeface="Arial" charset="0"/>
              </a:rPr>
              <a:t>Any function can access/change global variables.</a:t>
            </a:r>
          </a:p>
          <a:p>
            <a:endParaRPr lang="en-US" smtClean="0">
              <a:latin typeface="Arial" charset="0"/>
              <a:ea typeface="맑은 고딕" pitchFamily="34" charset="-127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4985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A </a:t>
            </a:r>
            <a:r>
              <a:rPr lang="en-US" i="1" dirty="0"/>
              <a:t>reference</a:t>
            </a:r>
            <a:r>
              <a:rPr lang="en-US" dirty="0"/>
              <a:t> variable is an alternative name for a variable. </a:t>
            </a:r>
            <a:endParaRPr lang="en-US" dirty="0" smtClean="0"/>
          </a:p>
          <a:p>
            <a:pPr>
              <a:defRPr/>
            </a:pPr>
            <a:r>
              <a:rPr lang="en-US" dirty="0" smtClean="0"/>
              <a:t>A </a:t>
            </a:r>
            <a:r>
              <a:rPr lang="en-US" dirty="0"/>
              <a:t>reference variable must be initialized to </a:t>
            </a:r>
            <a:r>
              <a:rPr lang="en-US" i="1" dirty="0"/>
              <a:t>reference</a:t>
            </a:r>
            <a:r>
              <a:rPr lang="en-US" dirty="0"/>
              <a:t> another variable.</a:t>
            </a:r>
          </a:p>
          <a:p>
            <a:pPr>
              <a:defRPr/>
            </a:pPr>
            <a:r>
              <a:rPr lang="en-US" dirty="0"/>
              <a:t>Once the reference is initialized you can treat it just like any other variable</a:t>
            </a:r>
            <a:r>
              <a:rPr lang="en-US" dirty="0" smtClean="0"/>
              <a:t>.</a:t>
            </a:r>
          </a:p>
          <a:p>
            <a:pPr>
              <a:defRPr/>
            </a:pPr>
            <a:r>
              <a:rPr lang="en-US" dirty="0"/>
              <a:t>To declare a reference variable you precede the variable name with a </a:t>
            </a:r>
            <a:r>
              <a:rPr lang="en-US" dirty="0" smtClean="0"/>
              <a:t>“&amp;”:</a:t>
            </a:r>
          </a:p>
          <a:p>
            <a:pPr marL="0" indent="0">
              <a:buFont typeface="Wingdings 2" pitchFamily="18" charset="2"/>
              <a:buNone/>
              <a:defRPr/>
            </a:pPr>
            <a:r>
              <a:rPr lang="en-US" sz="1800" b="1" dirty="0" smtClean="0">
                <a:latin typeface="Courier New" pitchFamily="49" charset="0"/>
              </a:rPr>
              <a:t>	</a:t>
            </a:r>
            <a:r>
              <a:rPr lang="en-US" sz="1800" b="1" dirty="0" err="1" smtClean="0">
                <a:latin typeface="Courier New" pitchFamily="49" charset="0"/>
              </a:rPr>
              <a:t>int</a:t>
            </a:r>
            <a:r>
              <a:rPr lang="en-US" sz="1800" b="1" dirty="0" smtClean="0">
                <a:latin typeface="Courier New" pitchFamily="49" charset="0"/>
              </a:rPr>
              <a:t> </a:t>
            </a:r>
            <a:r>
              <a:rPr lang="en-US" sz="1800" b="1" dirty="0">
                <a:latin typeface="Courier New" pitchFamily="49" charset="0"/>
              </a:rPr>
              <a:t>&amp;</a:t>
            </a:r>
            <a:r>
              <a:rPr lang="en-US" sz="1800" b="1" dirty="0" smtClean="0">
                <a:latin typeface="Courier New" pitchFamily="49" charset="0"/>
              </a:rPr>
              <a:t>foo;</a:t>
            </a:r>
          </a:p>
          <a:p>
            <a:pPr marL="0" indent="0">
              <a:buFont typeface="Wingdings 2" pitchFamily="18" charset="2"/>
              <a:buNone/>
              <a:defRPr/>
            </a:pPr>
            <a:r>
              <a:rPr lang="en-US" sz="1800" b="1" dirty="0" smtClean="0">
                <a:latin typeface="Courier New" pitchFamily="49" charset="0"/>
              </a:rPr>
              <a:t>	char </a:t>
            </a:r>
            <a:r>
              <a:rPr lang="en-US" sz="1800" b="1" dirty="0">
                <a:latin typeface="Courier New" pitchFamily="49" charset="0"/>
              </a:rPr>
              <a:t>&amp;c</a:t>
            </a:r>
            <a:r>
              <a:rPr lang="en-US" sz="1800" b="1" dirty="0" smtClean="0">
                <a:latin typeface="Courier New" pitchFamily="49" charset="0"/>
              </a:rPr>
              <a:t>;</a:t>
            </a:r>
          </a:p>
          <a:p>
            <a:pPr marL="0" indent="0">
              <a:buFont typeface="Wingdings 2" pitchFamily="18" charset="2"/>
              <a:buNone/>
              <a:defRPr/>
            </a:pPr>
            <a:endParaRPr lang="en-US" sz="1800" b="1" dirty="0" smtClean="0">
              <a:latin typeface="Courier New" pitchFamily="49" charset="0"/>
            </a:endParaRPr>
          </a:p>
          <a:p>
            <a:pPr>
              <a:buFontTx/>
              <a:buNone/>
              <a:defRPr/>
            </a:pPr>
            <a:r>
              <a:rPr lang="en-US" sz="1800" b="1" dirty="0" smtClean="0">
                <a:latin typeface="Courier New" pitchFamily="49" charset="0"/>
              </a:rPr>
              <a:t>	</a:t>
            </a:r>
            <a:r>
              <a:rPr lang="en-US" sz="1800" b="1" dirty="0" smtClean="0">
                <a:latin typeface="Courier New" pitchFamily="49" charset="0"/>
              </a:rPr>
              <a:t>	</a:t>
            </a:r>
            <a:r>
              <a:rPr lang="en-US" sz="1800" b="1" dirty="0" err="1" smtClean="0">
                <a:latin typeface="Courier New" pitchFamily="49" charset="0"/>
              </a:rPr>
              <a:t>int</a:t>
            </a:r>
            <a:r>
              <a:rPr lang="en-US" sz="1800" b="1" dirty="0" smtClean="0">
                <a:latin typeface="Courier New" pitchFamily="49" charset="0"/>
              </a:rPr>
              <a:t> </a:t>
            </a:r>
            <a:r>
              <a:rPr lang="en-US" sz="1800" b="1" dirty="0">
                <a:latin typeface="Courier New" pitchFamily="49" charset="0"/>
              </a:rPr>
              <a:t>count;</a:t>
            </a:r>
          </a:p>
          <a:p>
            <a:pPr>
              <a:buFontTx/>
              <a:buNone/>
              <a:defRPr/>
            </a:pPr>
            <a:r>
              <a:rPr lang="en-US" sz="1800" b="1" dirty="0" smtClean="0">
                <a:latin typeface="Courier New" pitchFamily="49" charset="0"/>
              </a:rPr>
              <a:t>		</a:t>
            </a:r>
            <a:r>
              <a:rPr lang="en-US" sz="1800" b="1" dirty="0" err="1" smtClean="0">
                <a:latin typeface="Courier New" pitchFamily="49" charset="0"/>
              </a:rPr>
              <a:t>int</a:t>
            </a:r>
            <a:r>
              <a:rPr lang="en-US" sz="1800" b="1" dirty="0" smtClean="0">
                <a:latin typeface="Courier New" pitchFamily="49" charset="0"/>
              </a:rPr>
              <a:t> </a:t>
            </a:r>
            <a:r>
              <a:rPr lang="en-US" sz="1800" b="1" dirty="0">
                <a:latin typeface="Courier New" pitchFamily="49" charset="0"/>
              </a:rPr>
              <a:t>&amp;blah = count;</a:t>
            </a:r>
          </a:p>
          <a:p>
            <a:pPr marL="0" indent="0">
              <a:buFont typeface="Wingdings 2" pitchFamily="18" charset="2"/>
              <a:buNone/>
              <a:defRPr/>
            </a:pPr>
            <a:endParaRPr lang="en-US" dirty="0"/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042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3174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buFontTx/>
              <a:buNone/>
            </a:pPr>
            <a:r>
              <a:rPr lang="en-US" b="1" smtClean="0">
                <a:latin typeface="Courier New" pitchFamily="49" charset="0"/>
                <a:ea typeface="맑은 고딕" pitchFamily="34" charset="-127"/>
                <a:cs typeface="Arial" charset="0"/>
              </a:rPr>
              <a:t>void add10( int &amp;x) {</a:t>
            </a:r>
          </a:p>
          <a:p>
            <a:pPr lvl="1">
              <a:buFontTx/>
              <a:buNone/>
            </a:pPr>
            <a:r>
              <a:rPr lang="en-US" b="1" smtClean="0">
                <a:latin typeface="Courier New" pitchFamily="49" charset="0"/>
                <a:ea typeface="맑은 고딕" pitchFamily="34" charset="-127"/>
                <a:cs typeface="Arial" charset="0"/>
              </a:rPr>
              <a:t>	x = x+10;</a:t>
            </a:r>
          </a:p>
          <a:p>
            <a:pPr lvl="1">
              <a:buFontTx/>
              <a:buNone/>
            </a:pPr>
            <a:r>
              <a:rPr lang="en-US" b="1" smtClean="0">
                <a:latin typeface="Courier New" pitchFamily="49" charset="0"/>
                <a:ea typeface="맑은 고딕" pitchFamily="34" charset="-127"/>
                <a:cs typeface="Arial" charset="0"/>
              </a:rPr>
              <a:t>}</a:t>
            </a:r>
          </a:p>
          <a:p>
            <a:pPr lvl="1">
              <a:buFontTx/>
              <a:buNone/>
            </a:pPr>
            <a:r>
              <a:rPr lang="en-US" b="1" smtClean="0">
                <a:latin typeface="Courier New" pitchFamily="49" charset="0"/>
                <a:ea typeface="맑은 고딕" pitchFamily="34" charset="-127"/>
                <a:cs typeface="Arial" charset="0"/>
              </a:rPr>
              <a:t>… </a:t>
            </a:r>
          </a:p>
          <a:p>
            <a:pPr lvl="1">
              <a:buFontTx/>
              <a:buNone/>
            </a:pPr>
            <a:r>
              <a:rPr lang="en-US" b="1" smtClean="0">
                <a:latin typeface="Courier New" pitchFamily="49" charset="0"/>
                <a:ea typeface="맑은 고딕" pitchFamily="34" charset="-127"/>
                <a:cs typeface="Arial" charset="0"/>
              </a:rPr>
              <a:t>add10(counter);</a:t>
            </a:r>
          </a:p>
          <a:p>
            <a:pPr lvl="1">
              <a:buFontTx/>
              <a:buNone/>
            </a:pPr>
            <a:endParaRPr lang="en-US" smtClean="0">
              <a:latin typeface="Arial" charset="0"/>
              <a:ea typeface="맑은 고딕" pitchFamily="34" charset="-127"/>
              <a:cs typeface="Arial" charset="0"/>
            </a:endParaRPr>
          </a:p>
          <a:p>
            <a:pPr>
              <a:buFontTx/>
              <a:buNone/>
            </a:pPr>
            <a:r>
              <a:rPr lang="en-US" sz="1800" b="1" smtClean="0">
                <a:latin typeface="Courier New" pitchFamily="49" charset="0"/>
                <a:ea typeface="맑은 고딕" pitchFamily="34" charset="-127"/>
                <a:cs typeface="Arial" charset="0"/>
              </a:rPr>
              <a:t>	void swap( int &amp;x, int &amp;y) {</a:t>
            </a:r>
          </a:p>
          <a:p>
            <a:pPr lvl="1">
              <a:buFontTx/>
              <a:buNone/>
            </a:pPr>
            <a:r>
              <a:rPr lang="en-US" b="1" smtClean="0">
                <a:latin typeface="Courier New" pitchFamily="49" charset="0"/>
                <a:ea typeface="맑은 고딕" pitchFamily="34" charset="-127"/>
                <a:cs typeface="Arial" charset="0"/>
              </a:rPr>
              <a:t>	int tmp;</a:t>
            </a:r>
          </a:p>
          <a:p>
            <a:pPr lvl="1">
              <a:buFontTx/>
              <a:buNone/>
            </a:pPr>
            <a:r>
              <a:rPr lang="en-US" b="1" smtClean="0">
                <a:latin typeface="Courier New" pitchFamily="49" charset="0"/>
                <a:ea typeface="맑은 고딕" pitchFamily="34" charset="-127"/>
                <a:cs typeface="Arial" charset="0"/>
              </a:rPr>
              <a:t>	tmp = x;</a:t>
            </a:r>
          </a:p>
          <a:p>
            <a:pPr lvl="1">
              <a:buFontTx/>
              <a:buNone/>
            </a:pPr>
            <a:r>
              <a:rPr lang="en-US" b="1" smtClean="0">
                <a:latin typeface="Courier New" pitchFamily="49" charset="0"/>
                <a:ea typeface="맑은 고딕" pitchFamily="34" charset="-127"/>
                <a:cs typeface="Arial" charset="0"/>
              </a:rPr>
              <a:t>	x = y;</a:t>
            </a:r>
          </a:p>
          <a:p>
            <a:pPr lvl="1">
              <a:buFontTx/>
              <a:buNone/>
            </a:pPr>
            <a:r>
              <a:rPr lang="en-US" b="1" smtClean="0">
                <a:latin typeface="Courier New" pitchFamily="49" charset="0"/>
                <a:ea typeface="맑은 고딕" pitchFamily="34" charset="-127"/>
                <a:cs typeface="Arial" charset="0"/>
              </a:rPr>
              <a:t>	y = tmp;</a:t>
            </a:r>
          </a:p>
          <a:p>
            <a:pPr lvl="1">
              <a:buFontTx/>
              <a:buNone/>
            </a:pPr>
            <a:r>
              <a:rPr lang="en-US" b="1" smtClean="0">
                <a:latin typeface="Courier New" pitchFamily="49" charset="0"/>
                <a:ea typeface="맑은 고딕" pitchFamily="34" charset="-127"/>
                <a:cs typeface="Arial" charset="0"/>
              </a:rPr>
              <a:t>}</a:t>
            </a:r>
          </a:p>
          <a:p>
            <a:endParaRPr lang="en-US" smtClean="0">
              <a:latin typeface="Arial" charset="0"/>
              <a:ea typeface="맑은 고딕" pitchFamily="34" charset="-127"/>
              <a:cs typeface="Arial" charset="0"/>
            </a:endParaRPr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 rot="20417179">
            <a:off x="3359150" y="1627188"/>
            <a:ext cx="43370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4D4D4D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kumimoji="0" lang="en-US" b="1" kern="0">
                <a:solidFill>
                  <a:srgbClr val="808080"/>
                </a:solidFill>
                <a:latin typeface="Helvetica" pitchFamily="34" charset="0"/>
              </a:rPr>
              <a:t>The parameter is a reference</a:t>
            </a:r>
          </a:p>
        </p:txBody>
      </p:sp>
      <p:sp>
        <p:nvSpPr>
          <p:cNvPr id="5" name="Line 5"/>
          <p:cNvSpPr>
            <a:spLocks noChangeShapeType="1"/>
          </p:cNvSpPr>
          <p:nvPr/>
        </p:nvSpPr>
        <p:spPr bwMode="auto">
          <a:xfrm flipH="1" flipV="1">
            <a:off x="3276600" y="1627188"/>
            <a:ext cx="1219200" cy="381000"/>
          </a:xfrm>
          <a:prstGeom prst="line">
            <a:avLst/>
          </a:prstGeom>
          <a:noFill/>
          <a:ln w="76200">
            <a:solidFill>
              <a:srgbClr val="777777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kumimoji="0" lang="en-US" kern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6462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extBox 3"/>
          <p:cNvSpPr txBox="1">
            <a:spLocks noChangeArrowheads="1"/>
          </p:cNvSpPr>
          <p:nvPr/>
        </p:nvSpPr>
        <p:spPr bwMode="auto">
          <a:xfrm>
            <a:off x="2916238" y="1943100"/>
            <a:ext cx="34353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굴림" pitchFamily="34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굴림" pitchFamily="34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굴림" pitchFamily="34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굴림" pitchFamily="34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굴림" pitchFamily="34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charset="0"/>
                <a:ea typeface="굴림" pitchFamily="34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charset="0"/>
                <a:ea typeface="굴림" pitchFamily="34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charset="0"/>
                <a:ea typeface="굴림" pitchFamily="34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charset="0"/>
                <a:ea typeface="굴림" pitchFamily="34" charset="-127"/>
              </a:defRPr>
            </a:lvl9pPr>
          </a:lstStyle>
          <a:p>
            <a:pPr eaLnBrk="1" hangingPunct="1">
              <a:buFontTx/>
              <a:buNone/>
            </a:pPr>
            <a:r>
              <a:rPr lang="en-US" sz="4000" dirty="0"/>
              <a:t>Any question?</a:t>
            </a:r>
          </a:p>
        </p:txBody>
      </p:sp>
      <p:pic>
        <p:nvPicPr>
          <p:cNvPr id="33795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838" y="3068638"/>
            <a:ext cx="1657350" cy="285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6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Exercise 1</a:t>
            </a:r>
            <a:endParaRPr lang="vi-VN" dirty="0"/>
          </a:p>
        </p:txBody>
      </p:sp>
      <p:sp>
        <p:nvSpPr>
          <p:cNvPr id="3481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>
                <a:latin typeface="Arial" charset="0"/>
                <a:ea typeface="맑은 고딕" pitchFamily="34" charset="-127"/>
                <a:cs typeface="Arial" charset="0"/>
              </a:rPr>
              <a:t>Write a function that prints a triangle</a:t>
            </a:r>
          </a:p>
          <a:p>
            <a:endParaRPr lang="en-US" smtClean="0">
              <a:latin typeface="Arial" charset="0"/>
              <a:ea typeface="맑은 고딕" pitchFamily="34" charset="-127"/>
              <a:cs typeface="Arial" charset="0"/>
            </a:endParaRPr>
          </a:p>
          <a:p>
            <a:pPr>
              <a:lnSpc>
                <a:spcPct val="60000"/>
              </a:lnSpc>
              <a:buFontTx/>
              <a:buNone/>
            </a:pPr>
            <a:r>
              <a:rPr lang="en-US" sz="1600" b="1" smtClean="0">
                <a:latin typeface="Courier New" pitchFamily="49" charset="0"/>
                <a:ea typeface="맑은 고딕" pitchFamily="34" charset="-127"/>
                <a:cs typeface="Arial" charset="0"/>
              </a:rPr>
              <a:t>triangle(4);		triangle(5);</a:t>
            </a:r>
          </a:p>
          <a:p>
            <a:pPr>
              <a:lnSpc>
                <a:spcPct val="60000"/>
              </a:lnSpc>
              <a:buFontTx/>
              <a:buNone/>
            </a:pPr>
            <a:endParaRPr lang="en-US" smtClean="0">
              <a:latin typeface="Courier New" pitchFamily="49" charset="0"/>
              <a:ea typeface="맑은 고딕" pitchFamily="34" charset="-127"/>
              <a:cs typeface="Arial" charset="0"/>
            </a:endParaRPr>
          </a:p>
          <a:p>
            <a:pPr>
              <a:lnSpc>
                <a:spcPct val="60000"/>
              </a:lnSpc>
              <a:buFontTx/>
              <a:buNone/>
            </a:pPr>
            <a:r>
              <a:rPr lang="en-US" smtClean="0">
                <a:latin typeface="Courier New" pitchFamily="49" charset="0"/>
                <a:ea typeface="맑은 고딕" pitchFamily="34" charset="-127"/>
                <a:cs typeface="Arial" charset="0"/>
              </a:rPr>
              <a:t>    </a:t>
            </a:r>
            <a:r>
              <a:rPr lang="en-US" b="1" smtClean="0">
                <a:latin typeface="Courier New" pitchFamily="49" charset="0"/>
                <a:ea typeface="맑은 고딕" pitchFamily="34" charset="-127"/>
                <a:cs typeface="Arial" charset="0"/>
              </a:rPr>
              <a:t>*             *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b="1" smtClean="0">
                <a:latin typeface="Courier New" pitchFamily="49" charset="0"/>
                <a:ea typeface="맑은 고딕" pitchFamily="34" charset="-127"/>
                <a:cs typeface="Arial" charset="0"/>
              </a:rPr>
              <a:t>   ***           ***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b="1" smtClean="0">
                <a:latin typeface="Courier New" pitchFamily="49" charset="0"/>
                <a:ea typeface="맑은 고딕" pitchFamily="34" charset="-127"/>
                <a:cs typeface="Arial" charset="0"/>
              </a:rPr>
              <a:t>  *****         *****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b="1" smtClean="0">
                <a:latin typeface="Courier New" pitchFamily="49" charset="0"/>
                <a:ea typeface="맑은 고딕" pitchFamily="34" charset="-127"/>
                <a:cs typeface="Arial" charset="0"/>
              </a:rPr>
              <a:t> *******       *******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b="1" smtClean="0">
                <a:latin typeface="Courier New" pitchFamily="49" charset="0"/>
                <a:ea typeface="맑은 고딕" pitchFamily="34" charset="-127"/>
                <a:cs typeface="Arial" charset="0"/>
              </a:rPr>
              <a:t>              *********</a:t>
            </a:r>
            <a:endParaRPr lang="en-US" smtClean="0">
              <a:latin typeface="Courier New" pitchFamily="49" charset="0"/>
              <a:ea typeface="맑은 고딕" pitchFamily="34" charset="-127"/>
              <a:cs typeface="Arial" charset="0"/>
            </a:endParaRPr>
          </a:p>
          <a:p>
            <a:endParaRPr lang="vi-VN" smtClean="0">
              <a:latin typeface="Arial" charset="0"/>
              <a:ea typeface="맑은 고딕" pitchFamily="34" charset="-127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6937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Pointer</a:t>
            </a:r>
            <a:endParaRPr lang="en-US" dirty="0"/>
          </a:p>
        </p:txBody>
      </p:sp>
      <p:sp>
        <p:nvSpPr>
          <p:cNvPr id="16387" name="Rectangle 3"/>
          <p:cNvSpPr txBox="1">
            <a:spLocks noChangeArrowheads="1"/>
          </p:cNvSpPr>
          <p:nvPr/>
        </p:nvSpPr>
        <p:spPr bwMode="auto">
          <a:xfrm>
            <a:off x="2349500" y="1025952"/>
            <a:ext cx="6489700" cy="2252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Arial" charset="0"/>
                <a:ea typeface="굴림" pitchFamily="34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굴림" pitchFamily="34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굴림" pitchFamily="34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굴림" pitchFamily="34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굴림" pitchFamily="34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charset="0"/>
                <a:ea typeface="굴림" pitchFamily="34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charset="0"/>
                <a:ea typeface="굴림" pitchFamily="34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charset="0"/>
                <a:ea typeface="굴림" pitchFamily="34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charset="0"/>
                <a:ea typeface="굴림" pitchFamily="34" charset="-127"/>
              </a:defRPr>
            </a:lvl9pPr>
          </a:lstStyle>
          <a:p>
            <a:pPr>
              <a:spcBef>
                <a:spcPts val="1200"/>
              </a:spcBef>
              <a:buSzPct val="80000"/>
              <a:buFontTx/>
              <a:buNone/>
            </a:pPr>
            <a:r>
              <a:rPr lang="en-US" sz="1800" b="0" dirty="0">
                <a:cs typeface="Arial" charset="0"/>
              </a:rPr>
              <a:t>      A pointer is a variable that holds the address of something else.</a:t>
            </a:r>
          </a:p>
          <a:p>
            <a:pPr>
              <a:spcBef>
                <a:spcPts val="1200"/>
              </a:spcBef>
              <a:buSzPct val="80000"/>
              <a:buFont typeface="Wingdings 2" pitchFamily="18" charset="2"/>
              <a:buChar char=""/>
            </a:pPr>
            <a:r>
              <a:rPr lang="en-US" sz="1800" b="0" dirty="0">
                <a:cs typeface="Arial" charset="0"/>
              </a:rPr>
              <a:t>“&amp;” operator gets the address of a variable.</a:t>
            </a:r>
          </a:p>
          <a:p>
            <a:pPr>
              <a:spcBef>
                <a:spcPts val="1200"/>
              </a:spcBef>
              <a:buSzPct val="80000"/>
              <a:buFont typeface="Wingdings 2" pitchFamily="18" charset="2"/>
              <a:buChar char=""/>
            </a:pPr>
            <a:r>
              <a:rPr lang="en-US" sz="1800" b="0" dirty="0">
                <a:cs typeface="Arial" charset="0"/>
              </a:rPr>
              <a:t>“*” operator gets a value of a pointer </a:t>
            </a:r>
          </a:p>
          <a:p>
            <a:pPr>
              <a:spcBef>
                <a:spcPts val="1200"/>
              </a:spcBef>
              <a:buSzPct val="80000"/>
              <a:buFontTx/>
              <a:buNone/>
            </a:pPr>
            <a:endParaRPr lang="en-US" sz="1800" b="0" dirty="0">
              <a:cs typeface="Arial" charset="0"/>
            </a:endParaRPr>
          </a:p>
        </p:txBody>
      </p:sp>
      <p:sp>
        <p:nvSpPr>
          <p:cNvPr id="16388" name="Text Box 20"/>
          <p:cNvSpPr txBox="1">
            <a:spLocks noChangeArrowheads="1"/>
          </p:cNvSpPr>
          <p:nvPr/>
        </p:nvSpPr>
        <p:spPr bwMode="auto">
          <a:xfrm>
            <a:off x="2349500" y="2774409"/>
            <a:ext cx="3352800" cy="1815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굴림" pitchFamily="34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굴림" pitchFamily="34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굴림" pitchFamily="34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굴림" pitchFamily="34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굴림" pitchFamily="34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charset="0"/>
                <a:ea typeface="굴림" pitchFamily="34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charset="0"/>
                <a:ea typeface="굴림" pitchFamily="34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charset="0"/>
                <a:ea typeface="굴림" pitchFamily="34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charset="0"/>
                <a:ea typeface="굴림" pitchFamily="34" charset="-127"/>
              </a:defRPr>
            </a:lvl9pPr>
          </a:lstStyle>
          <a:p>
            <a:pPr eaLnBrk="1" hangingPunct="1">
              <a:buFontTx/>
              <a:buNone/>
            </a:pPr>
            <a:r>
              <a:rPr lang="en-US" sz="1600" b="0" dirty="0" err="1">
                <a:latin typeface="Courier New" pitchFamily="49" charset="0"/>
              </a:rPr>
              <a:t>int</a:t>
            </a:r>
            <a:r>
              <a:rPr lang="en-US" sz="1600" b="0" dirty="0">
                <a:latin typeface="Courier New" pitchFamily="49" charset="0"/>
              </a:rPr>
              <a:t> foo;</a:t>
            </a:r>
          </a:p>
          <a:p>
            <a:pPr eaLnBrk="1" hangingPunct="1">
              <a:buFontTx/>
              <a:buNone/>
            </a:pPr>
            <a:r>
              <a:rPr lang="en-US" sz="1600" b="0" dirty="0" err="1">
                <a:latin typeface="Courier New" pitchFamily="49" charset="0"/>
              </a:rPr>
              <a:t>int</a:t>
            </a:r>
            <a:r>
              <a:rPr lang="en-US" sz="1600" b="0" dirty="0">
                <a:latin typeface="Courier New" pitchFamily="49" charset="0"/>
              </a:rPr>
              <a:t> *x;</a:t>
            </a:r>
          </a:p>
          <a:p>
            <a:pPr eaLnBrk="1" hangingPunct="1"/>
            <a:endParaRPr lang="en-US" sz="1600" b="0" dirty="0">
              <a:latin typeface="Courier New" pitchFamily="49" charset="0"/>
            </a:endParaRPr>
          </a:p>
          <a:p>
            <a:pPr eaLnBrk="1" hangingPunct="1">
              <a:buFontTx/>
              <a:buNone/>
            </a:pPr>
            <a:r>
              <a:rPr lang="en-US" sz="1600" b="0" dirty="0">
                <a:latin typeface="Courier New" pitchFamily="49" charset="0"/>
              </a:rPr>
              <a:t>foo = 123;</a:t>
            </a:r>
          </a:p>
          <a:p>
            <a:pPr eaLnBrk="1" hangingPunct="1">
              <a:buFontTx/>
              <a:buNone/>
            </a:pPr>
            <a:r>
              <a:rPr lang="en-US" sz="1600" b="0" dirty="0">
                <a:latin typeface="Courier New" pitchFamily="49" charset="0"/>
              </a:rPr>
              <a:t>x = &amp;foo;</a:t>
            </a:r>
          </a:p>
          <a:p>
            <a:pPr eaLnBrk="1" hangingPunct="1">
              <a:buFontTx/>
              <a:buNone/>
            </a:pPr>
            <a:r>
              <a:rPr lang="en-US" sz="1600" b="0" dirty="0">
                <a:latin typeface="Courier New" pitchFamily="49" charset="0"/>
              </a:rPr>
              <a:t>foo = foo + 5;</a:t>
            </a:r>
          </a:p>
          <a:p>
            <a:pPr eaLnBrk="1" hangingPunct="1">
              <a:buFontTx/>
              <a:buNone/>
            </a:pPr>
            <a:r>
              <a:rPr lang="en-US" sz="1600" b="0" dirty="0">
                <a:latin typeface="Courier New" pitchFamily="49" charset="0"/>
              </a:rPr>
              <a:t>// *x = *x+5;</a:t>
            </a:r>
          </a:p>
        </p:txBody>
      </p:sp>
      <p:pic>
        <p:nvPicPr>
          <p:cNvPr id="16389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8944" y="2438400"/>
            <a:ext cx="4040581" cy="441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2F4D71"/>
                  </a:outerShdw>
                </a:effectLst>
              </a14:hiddenEffects>
            </a:ext>
          </a:extLst>
        </p:spPr>
      </p:pic>
      <p:pic>
        <p:nvPicPr>
          <p:cNvPr id="1639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0"/>
            <a:ext cx="857250" cy="142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64838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Exercise 2</a:t>
            </a:r>
            <a:endParaRPr lang="vi-VN" dirty="0"/>
          </a:p>
        </p:txBody>
      </p:sp>
      <p:sp>
        <p:nvSpPr>
          <p:cNvPr id="3584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>
                <a:latin typeface="Arial" charset="0"/>
                <a:ea typeface="맑은 고딕" pitchFamily="34" charset="-127"/>
                <a:cs typeface="Arial" charset="0"/>
              </a:rPr>
              <a:t>Write a </a:t>
            </a:r>
            <a:r>
              <a:rPr lang="en-US" b="1" smtClean="0">
                <a:latin typeface="Courier New" pitchFamily="49" charset="0"/>
                <a:ea typeface="맑은 고딕" pitchFamily="34" charset="-127"/>
                <a:cs typeface="Arial" charset="0"/>
              </a:rPr>
              <a:t>strcpy function that copys a string to another one.</a:t>
            </a:r>
            <a:endParaRPr lang="en-US" smtClean="0">
              <a:latin typeface="Arial" charset="0"/>
              <a:ea typeface="맑은 고딕" pitchFamily="34" charset="-127"/>
              <a:cs typeface="Arial" charset="0"/>
            </a:endParaRPr>
          </a:p>
          <a:p>
            <a:r>
              <a:rPr lang="en-US" smtClean="0">
                <a:latin typeface="Arial" charset="0"/>
                <a:ea typeface="맑은 고딕" pitchFamily="34" charset="-127"/>
                <a:cs typeface="Arial" charset="0"/>
              </a:rPr>
              <a:t>Write a strcmp function that compares 2 strings and returns </a:t>
            </a:r>
            <a:r>
              <a:rPr lang="en-US" sz="1800" b="1" smtClean="0">
                <a:latin typeface="Courier New" pitchFamily="49" charset="0"/>
                <a:ea typeface="맑은 고딕" pitchFamily="34" charset="-127"/>
                <a:cs typeface="Arial" charset="0"/>
              </a:rPr>
              <a:t>true</a:t>
            </a:r>
            <a:r>
              <a:rPr lang="en-US" smtClean="0">
                <a:latin typeface="Arial" charset="0"/>
                <a:ea typeface="맑은 고딕" pitchFamily="34" charset="-127"/>
                <a:cs typeface="Arial" charset="0"/>
              </a:rPr>
              <a:t> if they are the same string, </a:t>
            </a:r>
            <a:r>
              <a:rPr lang="en-US" sz="1800" b="1" smtClean="0">
                <a:latin typeface="Courier New" pitchFamily="49" charset="0"/>
                <a:ea typeface="맑은 고딕" pitchFamily="34" charset="-127"/>
                <a:cs typeface="Arial" charset="0"/>
              </a:rPr>
              <a:t>false</a:t>
            </a:r>
            <a:r>
              <a:rPr lang="en-US" smtClean="0">
                <a:latin typeface="Arial" charset="0"/>
                <a:ea typeface="맑은 고딕" pitchFamily="34" charset="-127"/>
                <a:cs typeface="Arial" charset="0"/>
              </a:rPr>
              <a:t> if they are not.</a:t>
            </a:r>
          </a:p>
          <a:p>
            <a:r>
              <a:rPr lang="en-US" smtClean="0">
                <a:latin typeface="Arial" charset="0"/>
                <a:ea typeface="맑은 고딕" pitchFamily="34" charset="-127"/>
                <a:cs typeface="Arial" charset="0"/>
              </a:rPr>
              <a:t>Write a strspc function that removes all spaces from a string.</a:t>
            </a:r>
          </a:p>
        </p:txBody>
      </p:sp>
    </p:spTree>
    <p:extLst>
      <p:ext uri="{BB962C8B-B14F-4D97-AF65-F5344CB8AC3E}">
        <p14:creationId xmlns:p14="http://schemas.microsoft.com/office/powerpoint/2010/main" val="134866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Exercise 3</a:t>
            </a:r>
            <a:endParaRPr lang="vi-V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i="1" dirty="0"/>
              <a:t>(Square of Asterisks) </a:t>
            </a:r>
            <a:r>
              <a:rPr lang="en-US" dirty="0"/>
              <a:t>Write a function that displays at the left margin of the screen a </a:t>
            </a:r>
            <a:r>
              <a:rPr lang="en-US" dirty="0" smtClean="0"/>
              <a:t>solid square </a:t>
            </a:r>
            <a:r>
              <a:rPr lang="en-US" dirty="0"/>
              <a:t>of asterisks whose side is specified in integer parameter side. For example, if side is 4, </a:t>
            </a:r>
            <a:r>
              <a:rPr lang="en-US" dirty="0" smtClean="0"/>
              <a:t>the function </a:t>
            </a:r>
            <a:r>
              <a:rPr lang="en-US" dirty="0"/>
              <a:t>displays the following</a:t>
            </a:r>
            <a:r>
              <a:rPr lang="en-US" dirty="0" smtClean="0"/>
              <a:t>:</a:t>
            </a:r>
          </a:p>
          <a:p>
            <a:pPr>
              <a:defRPr/>
            </a:pPr>
            <a:endParaRPr lang="en-US" dirty="0"/>
          </a:p>
          <a:p>
            <a:pPr marL="0" indent="0">
              <a:buFont typeface="Wingdings 2" pitchFamily="18" charset="2"/>
              <a:buNone/>
              <a:defRPr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* * * *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buFont typeface="Wingdings 2" pitchFamily="18" charset="2"/>
              <a:buNone/>
              <a:defRPr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* * * *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buFont typeface="Wingdings 2" pitchFamily="18" charset="2"/>
              <a:buNone/>
              <a:defRPr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* * * *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buFont typeface="Wingdings 2" pitchFamily="18" charset="2"/>
              <a:buNone/>
              <a:defRPr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* * * *</a:t>
            </a:r>
          </a:p>
          <a:p>
            <a:pPr>
              <a:defRPr/>
            </a:pPr>
            <a:endParaRPr lang="en-US" i="1" dirty="0" smtClean="0"/>
          </a:p>
          <a:p>
            <a:pPr>
              <a:defRPr/>
            </a:pPr>
            <a:r>
              <a:rPr lang="en-US" i="1" dirty="0" smtClean="0"/>
              <a:t>(</a:t>
            </a:r>
            <a:r>
              <a:rPr lang="en-US" i="1" dirty="0"/>
              <a:t>Square of Any Character) </a:t>
            </a:r>
            <a:r>
              <a:rPr lang="en-US" dirty="0"/>
              <a:t>Modify the function created </a:t>
            </a:r>
            <a:r>
              <a:rPr lang="en-US" dirty="0" smtClean="0"/>
              <a:t>to </a:t>
            </a:r>
            <a:r>
              <a:rPr lang="en-US" dirty="0"/>
              <a:t>form the </a:t>
            </a:r>
            <a:r>
              <a:rPr lang="en-US" dirty="0" smtClean="0"/>
              <a:t>square out </a:t>
            </a:r>
            <a:r>
              <a:rPr lang="en-US" dirty="0"/>
              <a:t>of whatever character </a:t>
            </a:r>
            <a:r>
              <a:rPr lang="en-US" dirty="0" smtClean="0"/>
              <a:t>inputted from keyboard.</a:t>
            </a: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3594960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Exercise 4</a:t>
            </a:r>
            <a:endParaRPr lang="vi-VN" dirty="0"/>
          </a:p>
        </p:txBody>
      </p:sp>
      <p:sp>
        <p:nvSpPr>
          <p:cNvPr id="3789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>
                <a:latin typeface="Arial" charset="0"/>
                <a:ea typeface="맑은 고딕" pitchFamily="34" charset="-127"/>
                <a:cs typeface="Arial" charset="0"/>
              </a:rPr>
              <a:t>Write a program that inputs three double-precision, floating-point numbers and passes them to a function that returns the smallest number.</a:t>
            </a:r>
          </a:p>
        </p:txBody>
      </p:sp>
    </p:spTree>
    <p:extLst>
      <p:ext uri="{BB962C8B-B14F-4D97-AF65-F5344CB8AC3E}">
        <p14:creationId xmlns:p14="http://schemas.microsoft.com/office/powerpoint/2010/main" val="2673640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Exercise 5</a:t>
            </a:r>
            <a:endParaRPr lang="en-US" dirty="0"/>
          </a:p>
        </p:txBody>
      </p:sp>
      <p:sp>
        <p:nvSpPr>
          <p:cNvPr id="3891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smtClean="0">
                <a:latin typeface="Arial" charset="0"/>
                <a:ea typeface="맑은 고딕" pitchFamily="34" charset="-127"/>
                <a:cs typeface="Arial" charset="0"/>
              </a:rPr>
              <a:t>(Perfect Numbers) </a:t>
            </a:r>
            <a:r>
              <a:rPr lang="en-US" smtClean="0">
                <a:latin typeface="Arial" charset="0"/>
                <a:ea typeface="맑은 고딕" pitchFamily="34" charset="-127"/>
                <a:cs typeface="Arial" charset="0"/>
              </a:rPr>
              <a:t>An integer is said to be a </a:t>
            </a:r>
            <a:r>
              <a:rPr lang="en-US" i="1" smtClean="0">
                <a:latin typeface="Arial" charset="0"/>
                <a:ea typeface="맑은 고딕" pitchFamily="34" charset="-127"/>
                <a:cs typeface="Arial" charset="0"/>
              </a:rPr>
              <a:t>perfect number </a:t>
            </a:r>
            <a:r>
              <a:rPr lang="en-US" smtClean="0">
                <a:latin typeface="Arial" charset="0"/>
                <a:ea typeface="맑은 고딕" pitchFamily="34" charset="-127"/>
                <a:cs typeface="Arial" charset="0"/>
              </a:rPr>
              <a:t>if the sum of its divisors, including 1 (but not the number itself), is equal to the number. For example, 6 is a perfect number, because 6 = 1 + 2 + 3. Write a function isPerfect that determines whether parameter number is a perfect number. Use this function in a program that determines and prints all the perfect numbers between 1 and 1000. Print the divisors of each perfect number to confirm that the number is indeed</a:t>
            </a:r>
          </a:p>
        </p:txBody>
      </p:sp>
    </p:spTree>
    <p:extLst>
      <p:ext uri="{BB962C8B-B14F-4D97-AF65-F5344CB8AC3E}">
        <p14:creationId xmlns:p14="http://schemas.microsoft.com/office/powerpoint/2010/main" val="81106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Exercise </a:t>
            </a:r>
            <a:r>
              <a:rPr lang="en-US" dirty="0" smtClean="0"/>
              <a:t>6</a:t>
            </a:r>
            <a:endParaRPr lang="vi-VN" dirty="0"/>
          </a:p>
        </p:txBody>
      </p:sp>
      <p:sp>
        <p:nvSpPr>
          <p:cNvPr id="3481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latin typeface="Arial" charset="0"/>
                <a:ea typeface="맑은 고딕" pitchFamily="34" charset="-127"/>
                <a:cs typeface="Arial" charset="0"/>
              </a:rPr>
              <a:t>Write a function that prints a character 8</a:t>
            </a:r>
          </a:p>
          <a:p>
            <a:pPr>
              <a:defRPr/>
            </a:pPr>
            <a:endParaRPr lang="en-US" dirty="0" smtClean="0">
              <a:latin typeface="Arial" charset="0"/>
              <a:ea typeface="맑은 고딕" pitchFamily="34" charset="-127"/>
              <a:cs typeface="Arial" charset="0"/>
            </a:endParaRPr>
          </a:p>
          <a:p>
            <a:pPr>
              <a:lnSpc>
                <a:spcPct val="60000"/>
              </a:lnSpc>
              <a:buFontTx/>
              <a:buNone/>
              <a:defRPr/>
            </a:pPr>
            <a:r>
              <a:rPr lang="en-US" sz="1600" b="1" dirty="0" smtClean="0">
                <a:latin typeface="Courier New" pitchFamily="49" charset="0"/>
                <a:ea typeface="맑은 고딕" pitchFamily="34" charset="-127"/>
                <a:cs typeface="Arial" charset="0"/>
              </a:rPr>
              <a:t>char8(5);		</a:t>
            </a:r>
          </a:p>
          <a:p>
            <a:pPr>
              <a:lnSpc>
                <a:spcPct val="60000"/>
              </a:lnSpc>
              <a:buFontTx/>
              <a:buNone/>
              <a:defRPr/>
            </a:pPr>
            <a:endParaRPr lang="en-US" dirty="0" smtClean="0">
              <a:latin typeface="Courier New" pitchFamily="49" charset="0"/>
              <a:ea typeface="맑은 고딕" pitchFamily="34" charset="-127"/>
              <a:cs typeface="Arial" charset="0"/>
            </a:endParaRPr>
          </a:p>
          <a:p>
            <a:pPr marL="0" indent="0">
              <a:buFont typeface="Wingdings 2" pitchFamily="18" charset="2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* * * * *</a:t>
            </a:r>
          </a:p>
          <a:p>
            <a:pPr marL="0" indent="0">
              <a:buFont typeface="Wingdings 2" pitchFamily="18" charset="2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*       *</a:t>
            </a:r>
          </a:p>
          <a:p>
            <a:pPr marL="0" indent="0">
              <a:buFont typeface="Wingdings 2" pitchFamily="18" charset="2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* * * * *</a:t>
            </a:r>
          </a:p>
          <a:p>
            <a:pPr marL="0" indent="0">
              <a:buFont typeface="Wingdings 2" pitchFamily="18" charset="2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*       *</a:t>
            </a:r>
          </a:p>
          <a:p>
            <a:pPr marL="0" indent="0">
              <a:buFont typeface="Wingdings 2" pitchFamily="18" charset="2"/>
              <a:buNone/>
              <a:defRPr/>
            </a:pP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*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* * * *</a:t>
            </a:r>
          </a:p>
          <a:p>
            <a:pPr>
              <a:defRPr/>
            </a:pPr>
            <a:endParaRPr lang="vi-VN" dirty="0" smtClean="0">
              <a:latin typeface="Arial" charset="0"/>
              <a:ea typeface="맑은 고딕" pitchFamily="34" charset="-127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6119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Exercise </a:t>
            </a:r>
            <a:r>
              <a:rPr lang="en-US" dirty="0"/>
              <a:t>7</a:t>
            </a:r>
            <a:endParaRPr lang="vi-VN" dirty="0"/>
          </a:p>
        </p:txBody>
      </p:sp>
      <p:sp>
        <p:nvSpPr>
          <p:cNvPr id="4198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>
                <a:latin typeface="Arial" charset="0"/>
                <a:ea typeface="맑은 고딕" pitchFamily="34" charset="-127"/>
                <a:cs typeface="Arial" charset="0"/>
              </a:rPr>
              <a:t>Write a function that prints a solid inverse triangle</a:t>
            </a:r>
          </a:p>
          <a:p>
            <a:pPr>
              <a:lnSpc>
                <a:spcPct val="60000"/>
              </a:lnSpc>
              <a:buFontTx/>
              <a:buNone/>
            </a:pPr>
            <a:endParaRPr lang="en-US" sz="1600" b="1" smtClean="0">
              <a:latin typeface="Courier New" pitchFamily="49" charset="0"/>
              <a:ea typeface="맑은 고딕" pitchFamily="34" charset="-127"/>
              <a:cs typeface="Arial" charset="0"/>
            </a:endParaRPr>
          </a:p>
          <a:p>
            <a:pPr>
              <a:lnSpc>
                <a:spcPct val="60000"/>
              </a:lnSpc>
              <a:buFontTx/>
              <a:buNone/>
            </a:pPr>
            <a:r>
              <a:rPr lang="en-US" sz="1600" b="1" smtClean="0">
                <a:latin typeface="Courier New" pitchFamily="49" charset="0"/>
                <a:ea typeface="맑은 고딕" pitchFamily="34" charset="-127"/>
                <a:cs typeface="Arial" charset="0"/>
              </a:rPr>
              <a:t>solinvtriangle(4);		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b="1" smtClean="0">
                <a:latin typeface="Courier New" pitchFamily="49" charset="0"/>
                <a:ea typeface="맑은 고딕" pitchFamily="34" charset="-127"/>
                <a:cs typeface="Arial" charset="0"/>
              </a:rPr>
              <a:t> *******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b="1" smtClean="0">
                <a:latin typeface="Courier New" pitchFamily="49" charset="0"/>
                <a:ea typeface="맑은 고딕" pitchFamily="34" charset="-127"/>
                <a:cs typeface="Arial" charset="0"/>
              </a:rPr>
              <a:t>  ***** 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b="1" smtClean="0">
                <a:latin typeface="Courier New" pitchFamily="49" charset="0"/>
                <a:ea typeface="맑은 고딕" pitchFamily="34" charset="-127"/>
                <a:cs typeface="Arial" charset="0"/>
              </a:rPr>
              <a:t>   *** 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b="1" smtClean="0">
                <a:latin typeface="Courier New" pitchFamily="49" charset="0"/>
                <a:ea typeface="맑은 고딕" pitchFamily="34" charset="-127"/>
                <a:cs typeface="Arial" charset="0"/>
              </a:rPr>
              <a:t>    *    </a:t>
            </a:r>
          </a:p>
          <a:p>
            <a:r>
              <a:rPr lang="en-US" smtClean="0">
                <a:latin typeface="Arial" charset="0"/>
                <a:ea typeface="맑은 고딕" pitchFamily="34" charset="-127"/>
                <a:cs typeface="Arial" charset="0"/>
              </a:rPr>
              <a:t>Write a function that prints an inverse triangle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sz="1600" b="1" smtClean="0">
                <a:latin typeface="Courier New" pitchFamily="49" charset="0"/>
                <a:ea typeface="맑은 고딕" pitchFamily="34" charset="-127"/>
                <a:cs typeface="Arial" charset="0"/>
              </a:rPr>
              <a:t>invtriangle(4);		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b="1" smtClean="0">
                <a:latin typeface="Courier New" pitchFamily="49" charset="0"/>
                <a:ea typeface="맑은 고딕" pitchFamily="34" charset="-127"/>
                <a:cs typeface="Arial" charset="0"/>
              </a:rPr>
              <a:t> *******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b="1" smtClean="0">
                <a:latin typeface="Courier New" pitchFamily="49" charset="0"/>
                <a:ea typeface="맑은 고딕" pitchFamily="34" charset="-127"/>
                <a:cs typeface="Arial" charset="0"/>
              </a:rPr>
              <a:t>  *   * 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b="1" smtClean="0">
                <a:latin typeface="Courier New" pitchFamily="49" charset="0"/>
                <a:ea typeface="맑은 고딕" pitchFamily="34" charset="-127"/>
                <a:cs typeface="Arial" charset="0"/>
              </a:rPr>
              <a:t>   * * 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b="1" smtClean="0">
                <a:latin typeface="Courier New" pitchFamily="49" charset="0"/>
                <a:ea typeface="맑은 고딕" pitchFamily="34" charset="-127"/>
                <a:cs typeface="Arial" charset="0"/>
              </a:rPr>
              <a:t>    *    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b="1" smtClean="0">
                <a:latin typeface="Courier New" pitchFamily="49" charset="0"/>
                <a:ea typeface="맑은 고딕" pitchFamily="34" charset="-127"/>
                <a:cs typeface="Arial" charset="0"/>
              </a:rPr>
              <a:t>            </a:t>
            </a:r>
            <a:endParaRPr lang="vi-VN" smtClean="0">
              <a:latin typeface="Arial" charset="0"/>
              <a:ea typeface="맑은 고딕" pitchFamily="34" charset="-127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9532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Exercise </a:t>
            </a:r>
            <a:r>
              <a:rPr lang="en-US" dirty="0"/>
              <a:t>8</a:t>
            </a:r>
            <a:endParaRPr lang="vi-VN" dirty="0"/>
          </a:p>
        </p:txBody>
      </p:sp>
      <p:sp>
        <p:nvSpPr>
          <p:cNvPr id="4301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>
                <a:latin typeface="Arial" charset="0"/>
                <a:ea typeface="맑은 고딕" pitchFamily="34" charset="-127"/>
                <a:cs typeface="Arial" charset="0"/>
              </a:rPr>
              <a:t> Write a program to pass in a integer number. Output 2 numbers: one number includes the odd position number characters, another includes the even position number characters. Calculate the total of the two numbers.</a:t>
            </a:r>
          </a:p>
          <a:p>
            <a:r>
              <a:rPr lang="en-US" smtClean="0">
                <a:latin typeface="Arial" charset="0"/>
                <a:ea typeface="맑은 고딕" pitchFamily="34" charset="-127"/>
                <a:cs typeface="Arial" charset="0"/>
              </a:rPr>
              <a:t>Ex: </a:t>
            </a:r>
          </a:p>
          <a:p>
            <a:pPr lvl="1"/>
            <a:r>
              <a:rPr lang="en-US" smtClean="0">
                <a:latin typeface="Arial" charset="0"/>
                <a:ea typeface="맑은 고딕" pitchFamily="34" charset="-127"/>
                <a:cs typeface="Arial" charset="0"/>
              </a:rPr>
              <a:t>Input: 245387</a:t>
            </a:r>
          </a:p>
          <a:p>
            <a:pPr lvl="1"/>
            <a:r>
              <a:rPr lang="en-US" smtClean="0">
                <a:latin typeface="Arial" charset="0"/>
                <a:ea typeface="맑은 고딕" pitchFamily="34" charset="-127"/>
                <a:cs typeface="Arial" charset="0"/>
              </a:rPr>
              <a:t>Output: 258 and 437</a:t>
            </a:r>
          </a:p>
          <a:p>
            <a:pPr lvl="1"/>
            <a:r>
              <a:rPr lang="en-US" smtClean="0">
                <a:latin typeface="Arial" charset="0"/>
                <a:ea typeface="맑은 고딕" pitchFamily="34" charset="-127"/>
                <a:cs typeface="Arial" charset="0"/>
              </a:rPr>
              <a:t>Total: 695</a:t>
            </a:r>
          </a:p>
          <a:p>
            <a:endParaRPr lang="en-US" smtClean="0">
              <a:latin typeface="Arial" charset="0"/>
              <a:ea typeface="맑은 고딕" pitchFamily="34" charset="-127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1402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sz="quarter" idx="4294967295"/>
          </p:nvPr>
        </p:nvPicPr>
        <p:blipFill>
          <a:blip r:embed="rId2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0" y="1301750"/>
            <a:ext cx="3810000" cy="3810000"/>
          </a:xfrm>
        </p:spPr>
      </p:pic>
      <p:sp>
        <p:nvSpPr>
          <p:cNvPr id="5" name="Title 4"/>
          <p:cNvSpPr>
            <a:spLocks noGrp="1"/>
          </p:cNvSpPr>
          <p:nvPr>
            <p:ph type="title" idx="4294967295"/>
          </p:nvPr>
        </p:nvSpPr>
        <p:spPr>
          <a:xfrm>
            <a:off x="2359742" y="228600"/>
            <a:ext cx="6174658" cy="792163"/>
          </a:xfrm>
        </p:spPr>
        <p:txBody>
          <a:bodyPr>
            <a:normAutofit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dirty="0" smtClean="0"/>
              <a:t>Any Questions?</a:t>
            </a:r>
            <a:endParaRPr lang="en-US" dirty="0"/>
          </a:p>
        </p:txBody>
      </p:sp>
      <p:sp>
        <p:nvSpPr>
          <p:cNvPr id="184324" name="Content Placeholder 6"/>
          <p:cNvSpPr>
            <a:spLocks noGrp="1"/>
          </p:cNvSpPr>
          <p:nvPr>
            <p:ph sz="half" idx="4294967295"/>
          </p:nvPr>
        </p:nvSpPr>
        <p:spPr>
          <a:xfrm>
            <a:off x="5410200" y="5525240"/>
            <a:ext cx="3733800" cy="4191000"/>
          </a:xfrm>
        </p:spPr>
        <p:txBody>
          <a:bodyPr/>
          <a:lstStyle/>
          <a:p>
            <a:pPr marL="0" indent="0" eaLnBrk="1" hangingPunct="1"/>
            <a:r>
              <a:rPr lang="en-US" dirty="0">
                <a:sym typeface="Wingdings" pitchFamily="2" charset="2"/>
              </a:rPr>
              <a:t> </a:t>
            </a:r>
            <a:r>
              <a:rPr lang="en-US" dirty="0"/>
              <a:t>hvusynh@hcmiu.edu.vn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Quiz #4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i="1" dirty="0"/>
              <a:t>(Prime Numbers) </a:t>
            </a:r>
            <a:r>
              <a:rPr lang="en-US" dirty="0"/>
              <a:t>An integer is said to be </a:t>
            </a:r>
            <a:r>
              <a:rPr lang="en-US" i="1" dirty="0"/>
              <a:t>prime </a:t>
            </a:r>
            <a:r>
              <a:rPr lang="en-US" dirty="0"/>
              <a:t>if it’s divisible by only 1 and itself. For example</a:t>
            </a:r>
            <a:r>
              <a:rPr lang="en-US" dirty="0" smtClean="0"/>
              <a:t>, 2</a:t>
            </a:r>
            <a:r>
              <a:rPr lang="en-US" dirty="0"/>
              <a:t>, 3, 5 and 7 are prime, but 4, 6, 8 and 9 are not</a:t>
            </a:r>
            <a:r>
              <a:rPr lang="en-US" dirty="0" smtClean="0"/>
              <a:t>. </a:t>
            </a:r>
            <a:endParaRPr lang="en-US" dirty="0"/>
          </a:p>
          <a:p>
            <a:pPr marL="0" indent="0">
              <a:buFont typeface="Wingdings 2" pitchFamily="18" charset="2"/>
              <a:buNone/>
              <a:defRPr/>
            </a:pPr>
            <a:r>
              <a:rPr lang="en-US" dirty="0"/>
              <a:t>a) Write a function that determines whether a number is prime.</a:t>
            </a:r>
          </a:p>
          <a:p>
            <a:pPr marL="0" indent="0">
              <a:buFont typeface="Wingdings 2" pitchFamily="18" charset="2"/>
              <a:buNone/>
              <a:defRPr/>
            </a:pPr>
            <a:r>
              <a:rPr lang="en-US" dirty="0"/>
              <a:t>b) Use this function in a program that determines and prints all the prime numbers </a:t>
            </a:r>
            <a:r>
              <a:rPr lang="en-US" dirty="0" smtClean="0"/>
              <a:t>between 2 </a:t>
            </a:r>
            <a:r>
              <a:rPr lang="en-US" dirty="0"/>
              <a:t>and 10,000. How many of these numbers do you really have to test before </a:t>
            </a:r>
            <a:r>
              <a:rPr lang="en-US" dirty="0" smtClean="0"/>
              <a:t>being sure </a:t>
            </a:r>
            <a:r>
              <a:rPr lang="en-US" dirty="0"/>
              <a:t>that you’ve found all the primes?</a:t>
            </a:r>
          </a:p>
          <a:p>
            <a:pPr marL="0" indent="0">
              <a:buFont typeface="Wingdings 2" pitchFamily="18" charset="2"/>
              <a:buNone/>
              <a:defRPr/>
            </a:pPr>
            <a:r>
              <a:rPr lang="en-US" dirty="0"/>
              <a:t>c) Initially, you might think that </a:t>
            </a:r>
            <a:r>
              <a:rPr lang="en-US" i="1" dirty="0"/>
              <a:t>n</a:t>
            </a:r>
            <a:r>
              <a:rPr lang="en-US" dirty="0"/>
              <a:t>/2 is the upper limit for which you must test to </a:t>
            </a:r>
            <a:r>
              <a:rPr lang="en-US" dirty="0" smtClean="0"/>
              <a:t>see whether </a:t>
            </a:r>
            <a:r>
              <a:rPr lang="en-US" dirty="0"/>
              <a:t>a number is prime, but you need only go as high as the square root of </a:t>
            </a:r>
            <a:r>
              <a:rPr lang="en-US" i="1" dirty="0"/>
              <a:t>n</a:t>
            </a:r>
            <a:r>
              <a:rPr lang="en-US" dirty="0"/>
              <a:t>. Why</a:t>
            </a:r>
            <a:r>
              <a:rPr lang="en-US" dirty="0" smtClean="0"/>
              <a:t>? Rewrite </a:t>
            </a:r>
            <a:r>
              <a:rPr lang="en-US" dirty="0"/>
              <a:t>the program, and run it both ways. Estimate the performance improvement.</a:t>
            </a:r>
          </a:p>
        </p:txBody>
      </p:sp>
    </p:spTree>
    <p:extLst>
      <p:ext uri="{BB962C8B-B14F-4D97-AF65-F5344CB8AC3E}">
        <p14:creationId xmlns:p14="http://schemas.microsoft.com/office/powerpoint/2010/main" val="4048381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Example</a:t>
            </a:r>
            <a:endParaRPr lang="en-US" dirty="0"/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60420" y="1450975"/>
            <a:ext cx="5724525" cy="485775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70192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en-US" dirty="0" smtClean="0"/>
              <a:t>Assigning a value to a </a:t>
            </a:r>
            <a:r>
              <a:rPr lang="en-US" dirty="0"/>
              <a:t>dereferenced </a:t>
            </a:r>
            <a:r>
              <a:rPr lang="en-US" dirty="0" smtClean="0"/>
              <a:t>pointer</a:t>
            </a:r>
            <a:endParaRPr lang="en-US" dirty="0"/>
          </a:p>
        </p:txBody>
      </p:sp>
      <p:sp>
        <p:nvSpPr>
          <p:cNvPr id="1843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>
                <a:latin typeface="Arial" charset="0"/>
                <a:ea typeface="맑은 고딕" pitchFamily="34" charset="-127"/>
                <a:cs typeface="Arial" charset="0"/>
              </a:rPr>
              <a:t>A pointer must have a value before you can</a:t>
            </a:r>
            <a:r>
              <a:rPr lang="en-US" i="1" smtClean="0">
                <a:latin typeface="Arial" charset="0"/>
                <a:ea typeface="맑은 고딕" pitchFamily="34" charset="-127"/>
                <a:cs typeface="Arial" charset="0"/>
              </a:rPr>
              <a:t> dereference</a:t>
            </a:r>
            <a:r>
              <a:rPr lang="en-US" smtClean="0">
                <a:latin typeface="Arial" charset="0"/>
                <a:ea typeface="맑은 고딕" pitchFamily="34" charset="-127"/>
                <a:cs typeface="Arial" charset="0"/>
              </a:rPr>
              <a:t> it (follow the pointer).</a:t>
            </a:r>
          </a:p>
          <a:p>
            <a:endParaRPr lang="en-US" smtClean="0">
              <a:latin typeface="Arial" charset="0"/>
              <a:ea typeface="맑은 고딕" pitchFamily="34" charset="-127"/>
              <a:cs typeface="Arial" charset="0"/>
            </a:endParaRP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2396890" y="3279775"/>
            <a:ext cx="1673225" cy="1373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kumimoji="0" lang="en-US" sz="2800" b="1" kern="0">
                <a:solidFill>
                  <a:sysClr val="windowText" lastClr="000000"/>
                </a:solidFill>
                <a:latin typeface="Courier New" pitchFamily="49" charset="0"/>
              </a:rPr>
              <a:t>int *x;</a:t>
            </a:r>
          </a:p>
          <a:p>
            <a:pPr fontAlgn="auto" latinLnBrk="0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kumimoji="0" lang="en-US" sz="2800" b="1" kern="0">
                <a:solidFill>
                  <a:sysClr val="windowText" lastClr="000000"/>
                </a:solidFill>
                <a:latin typeface="Courier New" pitchFamily="49" charset="0"/>
              </a:rPr>
              <a:t>*x=3;</a:t>
            </a:r>
          </a:p>
          <a:p>
            <a:pPr fontAlgn="auto" latinLnBrk="0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kumimoji="0" lang="en-US" sz="2800" kern="0">
              <a:solidFill>
                <a:sysClr val="windowText" lastClr="000000"/>
              </a:solidFill>
            </a:endParaRPr>
          </a:p>
        </p:txBody>
      </p:sp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6123735" y="3316288"/>
            <a:ext cx="2647950" cy="2227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kumimoji="0" lang="en-US" sz="2800" b="1" kern="0" dirty="0" err="1">
                <a:solidFill>
                  <a:sysClr val="windowText" lastClr="000000"/>
                </a:solidFill>
                <a:latin typeface="Courier New" pitchFamily="49" charset="0"/>
              </a:rPr>
              <a:t>int</a:t>
            </a:r>
            <a:r>
              <a:rPr kumimoji="0" lang="en-US" sz="2800" b="1" kern="0" dirty="0">
                <a:solidFill>
                  <a:sysClr val="windowText" lastClr="000000"/>
                </a:solidFill>
                <a:latin typeface="Courier New" pitchFamily="49" charset="0"/>
              </a:rPr>
              <a:t> foo;</a:t>
            </a:r>
          </a:p>
          <a:p>
            <a:pPr fontAlgn="auto" latinLnBrk="0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kumimoji="0" lang="en-US" sz="2800" b="1" kern="0" dirty="0" err="1">
                <a:solidFill>
                  <a:sysClr val="windowText" lastClr="000000"/>
                </a:solidFill>
                <a:latin typeface="Courier New" pitchFamily="49" charset="0"/>
              </a:rPr>
              <a:t>int</a:t>
            </a:r>
            <a:r>
              <a:rPr kumimoji="0" lang="en-US" sz="2800" b="1" kern="0" dirty="0">
                <a:solidFill>
                  <a:sysClr val="windowText" lastClr="000000"/>
                </a:solidFill>
                <a:latin typeface="Courier New" pitchFamily="49" charset="0"/>
              </a:rPr>
              <a:t> *x;</a:t>
            </a:r>
          </a:p>
          <a:p>
            <a:pPr fontAlgn="auto" latinLnBrk="0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kumimoji="0" lang="en-US" sz="2800" b="1" kern="0" dirty="0">
                <a:solidFill>
                  <a:sysClr val="windowText" lastClr="000000"/>
                </a:solidFill>
                <a:latin typeface="Courier New" pitchFamily="49" charset="0"/>
              </a:rPr>
              <a:t>x = &amp;foo;</a:t>
            </a:r>
          </a:p>
          <a:p>
            <a:pPr fontAlgn="auto" latinLnBrk="0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kumimoji="0" lang="en-US" sz="2800" b="1" kern="0" dirty="0">
                <a:solidFill>
                  <a:sysClr val="windowText" lastClr="000000"/>
                </a:solidFill>
                <a:latin typeface="Courier New" pitchFamily="49" charset="0"/>
              </a:rPr>
              <a:t>*x=3;</a:t>
            </a:r>
          </a:p>
          <a:p>
            <a:pPr fontAlgn="auto" latinLnBrk="0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kumimoji="0" lang="en-US" sz="2800" kern="0" dirty="0">
              <a:solidFill>
                <a:sysClr val="windowText" lastClr="000000"/>
              </a:solidFill>
            </a:endParaRPr>
          </a:p>
        </p:txBody>
      </p:sp>
      <p:sp>
        <p:nvSpPr>
          <p:cNvPr id="7" name="Text Box 6"/>
          <p:cNvSpPr txBox="1">
            <a:spLocks noChangeArrowheads="1"/>
          </p:cNvSpPr>
          <p:nvPr/>
        </p:nvSpPr>
        <p:spPr bwMode="auto">
          <a:xfrm rot="20832810">
            <a:off x="1939690" y="4459288"/>
            <a:ext cx="4376738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kumimoji="0" lang="en-US" b="1" kern="0">
                <a:solidFill>
                  <a:srgbClr val="FF0000"/>
                </a:solidFill>
              </a:rPr>
              <a:t>ERROR!!!</a:t>
            </a:r>
          </a:p>
          <a:p>
            <a:pPr fontAlgn="auto" latinLnBrk="0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kumimoji="0" lang="en-US" b="1" kern="0">
                <a:solidFill>
                  <a:srgbClr val="FF0000"/>
                </a:solidFill>
              </a:rPr>
              <a:t>x doesn’t point to anything!!!</a:t>
            </a:r>
            <a:endParaRPr kumimoji="0" lang="en-US" kern="0">
              <a:solidFill>
                <a:sysClr val="windowText" lastClr="000000"/>
              </a:solidFill>
            </a:endParaRPr>
          </a:p>
        </p:txBody>
      </p:sp>
      <p:sp>
        <p:nvSpPr>
          <p:cNvPr id="8" name="Line 7"/>
          <p:cNvSpPr>
            <a:spLocks noChangeShapeType="1"/>
          </p:cNvSpPr>
          <p:nvPr/>
        </p:nvSpPr>
        <p:spPr bwMode="auto">
          <a:xfrm flipH="1" flipV="1">
            <a:off x="3616090" y="4154488"/>
            <a:ext cx="685800" cy="60960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kumimoji="0" lang="en-US" kern="0">
              <a:solidFill>
                <a:sysClr val="windowText" lastClr="000000"/>
              </a:solidFill>
            </a:endParaRPr>
          </a:p>
        </p:txBody>
      </p:sp>
      <p:sp>
        <p:nvSpPr>
          <p:cNvPr id="9" name="Text Box 8"/>
          <p:cNvSpPr txBox="1">
            <a:spLocks noChangeArrowheads="1"/>
          </p:cNvSpPr>
          <p:nvPr/>
        </p:nvSpPr>
        <p:spPr bwMode="auto">
          <a:xfrm rot="20832810">
            <a:off x="6961935" y="5221288"/>
            <a:ext cx="227965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kumimoji="0" lang="en-US" b="1" kern="0">
                <a:solidFill>
                  <a:srgbClr val="3333CC"/>
                </a:solidFill>
              </a:rPr>
              <a:t>this is fine</a:t>
            </a:r>
          </a:p>
          <a:p>
            <a:pPr fontAlgn="auto" latinLnBrk="0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kumimoji="0" lang="en-US" b="1" kern="0">
                <a:solidFill>
                  <a:srgbClr val="3333CC"/>
                </a:solidFill>
              </a:rPr>
              <a:t>x points to foo</a:t>
            </a:r>
            <a:endParaRPr kumimoji="0" lang="en-US" kern="0">
              <a:solidFill>
                <a:srgbClr val="3333CC"/>
              </a:solidFill>
            </a:endParaRPr>
          </a:p>
        </p:txBody>
      </p:sp>
      <p:sp>
        <p:nvSpPr>
          <p:cNvPr id="10" name="Line 9"/>
          <p:cNvSpPr>
            <a:spLocks noChangeShapeType="1"/>
          </p:cNvSpPr>
          <p:nvPr/>
        </p:nvSpPr>
        <p:spPr bwMode="auto">
          <a:xfrm flipH="1" flipV="1">
            <a:off x="7266735" y="4992688"/>
            <a:ext cx="457200" cy="381000"/>
          </a:xfrm>
          <a:prstGeom prst="line">
            <a:avLst/>
          </a:prstGeom>
          <a:noFill/>
          <a:ln w="57150">
            <a:solidFill>
              <a:srgbClr val="3333CC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kumimoji="0" lang="en-US" kern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522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Pointers to anything</a:t>
            </a:r>
            <a:endParaRPr lang="en-US" dirty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1323135" y="1981200"/>
            <a:ext cx="2667000" cy="3581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latinLnBrk="0">
              <a:buFontTx/>
              <a:buNone/>
              <a:defRPr/>
            </a:pPr>
            <a:r>
              <a:rPr kumimoji="0" lang="en-US" b="1" kern="0" smtClean="0">
                <a:solidFill>
                  <a:srgbClr val="000000"/>
                </a:solidFill>
                <a:latin typeface="Courier New" pitchFamily="49" charset="0"/>
              </a:rPr>
              <a:t>int *x;</a:t>
            </a:r>
          </a:p>
          <a:p>
            <a:pPr latinLnBrk="0">
              <a:buFontTx/>
              <a:buNone/>
              <a:defRPr/>
            </a:pPr>
            <a:r>
              <a:rPr kumimoji="0" lang="en-US" b="1" kern="0" smtClean="0">
                <a:solidFill>
                  <a:srgbClr val="000000"/>
                </a:solidFill>
                <a:latin typeface="Courier New" pitchFamily="49" charset="0"/>
              </a:rPr>
              <a:t>int **y;</a:t>
            </a:r>
          </a:p>
          <a:p>
            <a:pPr latinLnBrk="0">
              <a:buFontTx/>
              <a:buNone/>
              <a:defRPr/>
            </a:pPr>
            <a:endParaRPr kumimoji="0" lang="en-US" b="1" kern="0" smtClean="0">
              <a:solidFill>
                <a:srgbClr val="000000"/>
              </a:solidFill>
              <a:latin typeface="Courier New" pitchFamily="49" charset="0"/>
            </a:endParaRPr>
          </a:p>
          <a:p>
            <a:pPr latinLnBrk="0">
              <a:buFontTx/>
              <a:buNone/>
              <a:defRPr/>
            </a:pPr>
            <a:endParaRPr kumimoji="0" lang="en-US" b="1" kern="0" smtClean="0">
              <a:solidFill>
                <a:srgbClr val="000000"/>
              </a:solidFill>
              <a:latin typeface="Courier New" pitchFamily="49" charset="0"/>
            </a:endParaRPr>
          </a:p>
          <a:p>
            <a:pPr latinLnBrk="0">
              <a:buFontTx/>
              <a:buNone/>
              <a:defRPr/>
            </a:pPr>
            <a:r>
              <a:rPr kumimoji="0" lang="en-US" b="1" kern="0" smtClean="0">
                <a:solidFill>
                  <a:srgbClr val="000000"/>
                </a:solidFill>
                <a:latin typeface="Courier New" pitchFamily="49" charset="0"/>
              </a:rPr>
              <a:t>double *z;</a:t>
            </a:r>
            <a:r>
              <a:rPr kumimoji="0" lang="en-US" kern="0" smtClean="0">
                <a:solidFill>
                  <a:srgbClr val="000000"/>
                </a:solidFill>
                <a:latin typeface="Times New Roman"/>
              </a:rPr>
              <a:t>		</a:t>
            </a:r>
            <a:endParaRPr kumimoji="0" lang="en-US" kern="0" dirty="0" smtClean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5742735" y="1600200"/>
            <a:ext cx="3667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kumimoji="0" lang="en-US" b="1" kern="0">
                <a:solidFill>
                  <a:sysClr val="windowText" lastClr="000000"/>
                </a:solidFill>
                <a:latin typeface="Courier New" pitchFamily="49" charset="0"/>
              </a:rPr>
              <a:t>x</a:t>
            </a:r>
            <a:endParaRPr kumimoji="0" lang="en-US" kern="0">
              <a:solidFill>
                <a:sysClr val="windowText" lastClr="000000"/>
              </a:solidFill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5285535" y="2057400"/>
            <a:ext cx="1447800" cy="304800"/>
          </a:xfrm>
          <a:prstGeom prst="rect">
            <a:avLst/>
          </a:prstGeom>
          <a:noFill/>
          <a:ln w="3810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kumimoji="0" lang="en-US" kern="0">
              <a:solidFill>
                <a:sysClr val="windowText" lastClr="000000"/>
              </a:solidFill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7495335" y="2057400"/>
            <a:ext cx="1447800" cy="304800"/>
          </a:xfrm>
          <a:prstGeom prst="rect">
            <a:avLst/>
          </a:prstGeom>
          <a:noFill/>
          <a:ln w="3810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kumimoji="0" lang="en-US" kern="0">
              <a:solidFill>
                <a:sysClr val="windowText" lastClr="000000"/>
              </a:solidFill>
            </a:endParaRPr>
          </a:p>
        </p:txBody>
      </p:sp>
      <p:sp>
        <p:nvSpPr>
          <p:cNvPr id="8" name="Line 7"/>
          <p:cNvSpPr>
            <a:spLocks noChangeShapeType="1"/>
          </p:cNvSpPr>
          <p:nvPr/>
        </p:nvSpPr>
        <p:spPr bwMode="auto">
          <a:xfrm>
            <a:off x="6123735" y="2209800"/>
            <a:ext cx="1219200" cy="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kumimoji="0" lang="en-US" kern="0">
              <a:solidFill>
                <a:sysClr val="windowText" lastClr="000000"/>
              </a:solidFill>
            </a:endParaRPr>
          </a:p>
        </p:txBody>
      </p:sp>
      <p:sp>
        <p:nvSpPr>
          <p:cNvPr id="9" name="Oval 8"/>
          <p:cNvSpPr>
            <a:spLocks noChangeArrowheads="1"/>
          </p:cNvSpPr>
          <p:nvPr/>
        </p:nvSpPr>
        <p:spPr bwMode="auto">
          <a:xfrm>
            <a:off x="6047535" y="2133600"/>
            <a:ext cx="152400" cy="152400"/>
          </a:xfrm>
          <a:prstGeom prst="ellipse">
            <a:avLst/>
          </a:prstGeom>
          <a:solidFill>
            <a:srgbClr val="000000"/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kumimoji="0" lang="en-US" kern="0">
              <a:solidFill>
                <a:sysClr val="windowText" lastClr="000000"/>
              </a:solidFill>
            </a:endParaRPr>
          </a:p>
        </p:txBody>
      </p:sp>
      <p:sp>
        <p:nvSpPr>
          <p:cNvPr id="10" name="Text Box 9"/>
          <p:cNvSpPr txBox="1">
            <a:spLocks noChangeArrowheads="1"/>
          </p:cNvSpPr>
          <p:nvPr/>
        </p:nvSpPr>
        <p:spPr bwMode="auto">
          <a:xfrm>
            <a:off x="7342935" y="1600200"/>
            <a:ext cx="17113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kumimoji="0" lang="en-US" b="1" kern="0">
                <a:solidFill>
                  <a:sysClr val="windowText" lastClr="000000"/>
                </a:solidFill>
              </a:rPr>
              <a:t>some</a:t>
            </a:r>
            <a:r>
              <a:rPr kumimoji="0" lang="en-US" b="1" kern="0">
                <a:solidFill>
                  <a:sysClr val="windowText" lastClr="000000"/>
                </a:solidFill>
                <a:latin typeface="Courier New" pitchFamily="49" charset="0"/>
              </a:rPr>
              <a:t> int</a:t>
            </a:r>
            <a:endParaRPr kumimoji="0" lang="en-US" kern="0">
              <a:solidFill>
                <a:sysClr val="windowText" lastClr="000000"/>
              </a:solidFill>
            </a:endParaRPr>
          </a:p>
        </p:txBody>
      </p:sp>
      <p:sp>
        <p:nvSpPr>
          <p:cNvPr id="11" name="Text Box 10"/>
          <p:cNvSpPr txBox="1">
            <a:spLocks noChangeArrowheads="1"/>
          </p:cNvSpPr>
          <p:nvPr/>
        </p:nvSpPr>
        <p:spPr bwMode="auto">
          <a:xfrm>
            <a:off x="5056935" y="2813050"/>
            <a:ext cx="18938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kumimoji="0" lang="en-US" b="1" kern="0">
                <a:solidFill>
                  <a:sysClr val="windowText" lastClr="000000"/>
                </a:solidFill>
              </a:rPr>
              <a:t>some</a:t>
            </a:r>
            <a:r>
              <a:rPr kumimoji="0" lang="en-US" b="1" kern="0">
                <a:solidFill>
                  <a:sysClr val="windowText" lastClr="000000"/>
                </a:solidFill>
                <a:latin typeface="Courier New" pitchFamily="49" charset="0"/>
              </a:rPr>
              <a:t> *int</a:t>
            </a:r>
            <a:endParaRPr kumimoji="0" lang="en-US" kern="0">
              <a:solidFill>
                <a:sysClr val="windowText" lastClr="000000"/>
              </a:solidFill>
            </a:endParaRP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5437935" y="3276600"/>
            <a:ext cx="1447800" cy="304800"/>
          </a:xfrm>
          <a:prstGeom prst="rect">
            <a:avLst/>
          </a:prstGeom>
          <a:noFill/>
          <a:ln w="3810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kumimoji="0" lang="en-US" kern="0">
              <a:solidFill>
                <a:sysClr val="windowText" lastClr="000000"/>
              </a:solidFill>
            </a:endParaRP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7647735" y="3276600"/>
            <a:ext cx="1447800" cy="304800"/>
          </a:xfrm>
          <a:prstGeom prst="rect">
            <a:avLst/>
          </a:prstGeom>
          <a:noFill/>
          <a:ln w="3810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kumimoji="0" lang="en-US" kern="0">
              <a:solidFill>
                <a:sysClr val="windowText" lastClr="000000"/>
              </a:solidFill>
            </a:endParaRPr>
          </a:p>
        </p:txBody>
      </p:sp>
      <p:sp>
        <p:nvSpPr>
          <p:cNvPr id="14" name="Line 13"/>
          <p:cNvSpPr>
            <a:spLocks noChangeShapeType="1"/>
          </p:cNvSpPr>
          <p:nvPr/>
        </p:nvSpPr>
        <p:spPr bwMode="auto">
          <a:xfrm>
            <a:off x="6276135" y="3429000"/>
            <a:ext cx="1219200" cy="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kumimoji="0" lang="en-US" kern="0">
              <a:solidFill>
                <a:sysClr val="windowText" lastClr="000000"/>
              </a:solidFill>
            </a:endParaRPr>
          </a:p>
        </p:txBody>
      </p:sp>
      <p:sp>
        <p:nvSpPr>
          <p:cNvPr id="15" name="Oval 14"/>
          <p:cNvSpPr>
            <a:spLocks noChangeArrowheads="1"/>
          </p:cNvSpPr>
          <p:nvPr/>
        </p:nvSpPr>
        <p:spPr bwMode="auto">
          <a:xfrm>
            <a:off x="6199935" y="3352800"/>
            <a:ext cx="152400" cy="152400"/>
          </a:xfrm>
          <a:prstGeom prst="ellipse">
            <a:avLst/>
          </a:prstGeom>
          <a:solidFill>
            <a:srgbClr val="000000"/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kumimoji="0" lang="en-US" kern="0">
              <a:solidFill>
                <a:sysClr val="windowText" lastClr="000000"/>
              </a:solidFill>
            </a:endParaRPr>
          </a:p>
        </p:txBody>
      </p:sp>
      <p:sp>
        <p:nvSpPr>
          <p:cNvPr id="16" name="Text Box 15"/>
          <p:cNvSpPr txBox="1">
            <a:spLocks noChangeArrowheads="1"/>
          </p:cNvSpPr>
          <p:nvPr/>
        </p:nvSpPr>
        <p:spPr bwMode="auto">
          <a:xfrm>
            <a:off x="7495335" y="2819400"/>
            <a:ext cx="17113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kumimoji="0" lang="en-US" b="1" kern="0">
                <a:solidFill>
                  <a:sysClr val="windowText" lastClr="000000"/>
                </a:solidFill>
              </a:rPr>
              <a:t>some</a:t>
            </a:r>
            <a:r>
              <a:rPr kumimoji="0" lang="en-US" b="1" kern="0">
                <a:solidFill>
                  <a:sysClr val="windowText" lastClr="000000"/>
                </a:solidFill>
                <a:latin typeface="Courier New" pitchFamily="49" charset="0"/>
              </a:rPr>
              <a:t> int</a:t>
            </a:r>
            <a:endParaRPr kumimoji="0" lang="en-US" kern="0">
              <a:solidFill>
                <a:sysClr val="windowText" lastClr="000000"/>
              </a:solidFill>
            </a:endParaRPr>
          </a:p>
        </p:txBody>
      </p:sp>
      <p:sp>
        <p:nvSpPr>
          <p:cNvPr id="17" name="Text Box 16"/>
          <p:cNvSpPr txBox="1">
            <a:spLocks noChangeArrowheads="1"/>
          </p:cNvSpPr>
          <p:nvPr/>
        </p:nvSpPr>
        <p:spPr bwMode="auto">
          <a:xfrm>
            <a:off x="3837735" y="2819400"/>
            <a:ext cx="3667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kumimoji="0" lang="en-US" b="1" kern="0">
                <a:solidFill>
                  <a:sysClr val="windowText" lastClr="000000"/>
                </a:solidFill>
                <a:latin typeface="Courier New" pitchFamily="49" charset="0"/>
              </a:rPr>
              <a:t>y</a:t>
            </a:r>
            <a:endParaRPr kumimoji="0" lang="en-US" kern="0">
              <a:solidFill>
                <a:sysClr val="windowText" lastClr="000000"/>
              </a:solidFill>
            </a:endParaRPr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3380535" y="3276600"/>
            <a:ext cx="1447800" cy="304800"/>
          </a:xfrm>
          <a:prstGeom prst="rect">
            <a:avLst/>
          </a:prstGeom>
          <a:noFill/>
          <a:ln w="3810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kumimoji="0" lang="en-US" kern="0">
              <a:solidFill>
                <a:sysClr val="windowText" lastClr="000000"/>
              </a:solidFill>
            </a:endParaRPr>
          </a:p>
        </p:txBody>
      </p:sp>
      <p:sp>
        <p:nvSpPr>
          <p:cNvPr id="19" name="Oval 18"/>
          <p:cNvSpPr>
            <a:spLocks noChangeArrowheads="1"/>
          </p:cNvSpPr>
          <p:nvPr/>
        </p:nvSpPr>
        <p:spPr bwMode="auto">
          <a:xfrm>
            <a:off x="4142535" y="3352800"/>
            <a:ext cx="152400" cy="152400"/>
          </a:xfrm>
          <a:prstGeom prst="ellipse">
            <a:avLst/>
          </a:prstGeom>
          <a:solidFill>
            <a:srgbClr val="000000"/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kumimoji="0" lang="en-US" kern="0">
              <a:solidFill>
                <a:sysClr val="windowText" lastClr="000000"/>
              </a:solidFill>
            </a:endParaRPr>
          </a:p>
        </p:txBody>
      </p:sp>
      <p:sp>
        <p:nvSpPr>
          <p:cNvPr id="20" name="Line 19"/>
          <p:cNvSpPr>
            <a:spLocks noChangeShapeType="1"/>
          </p:cNvSpPr>
          <p:nvPr/>
        </p:nvSpPr>
        <p:spPr bwMode="auto">
          <a:xfrm>
            <a:off x="4218735" y="3429000"/>
            <a:ext cx="1219200" cy="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kumimoji="0" lang="en-US" kern="0">
              <a:solidFill>
                <a:sysClr val="windowText" lastClr="000000"/>
              </a:solidFill>
            </a:endParaRPr>
          </a:p>
        </p:txBody>
      </p:sp>
      <p:sp>
        <p:nvSpPr>
          <p:cNvPr id="21" name="Text Box 20"/>
          <p:cNvSpPr txBox="1">
            <a:spLocks noChangeArrowheads="1"/>
          </p:cNvSpPr>
          <p:nvPr/>
        </p:nvSpPr>
        <p:spPr bwMode="auto">
          <a:xfrm>
            <a:off x="5514135" y="4419600"/>
            <a:ext cx="3667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kumimoji="0" lang="en-US" b="1" kern="0">
                <a:solidFill>
                  <a:sysClr val="windowText" lastClr="000000"/>
                </a:solidFill>
                <a:latin typeface="Courier New" pitchFamily="49" charset="0"/>
              </a:rPr>
              <a:t>z</a:t>
            </a:r>
            <a:endParaRPr kumimoji="0" lang="en-US" kern="0">
              <a:solidFill>
                <a:sysClr val="windowText" lastClr="000000"/>
              </a:solidFill>
            </a:endParaRPr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auto">
          <a:xfrm>
            <a:off x="5056935" y="4876800"/>
            <a:ext cx="1447800" cy="304800"/>
          </a:xfrm>
          <a:prstGeom prst="rect">
            <a:avLst/>
          </a:prstGeom>
          <a:noFill/>
          <a:ln w="3810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kumimoji="0" lang="en-US" kern="0">
              <a:solidFill>
                <a:sysClr val="windowText" lastClr="000000"/>
              </a:solidFill>
            </a:endParaRPr>
          </a:p>
        </p:txBody>
      </p:sp>
      <p:sp>
        <p:nvSpPr>
          <p:cNvPr id="23" name="Rectangle 22"/>
          <p:cNvSpPr>
            <a:spLocks noChangeArrowheads="1"/>
          </p:cNvSpPr>
          <p:nvPr/>
        </p:nvSpPr>
        <p:spPr bwMode="auto">
          <a:xfrm>
            <a:off x="7266735" y="4876800"/>
            <a:ext cx="1447800" cy="304800"/>
          </a:xfrm>
          <a:prstGeom prst="rect">
            <a:avLst/>
          </a:prstGeom>
          <a:noFill/>
          <a:ln w="3810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kumimoji="0" lang="en-US" kern="0">
              <a:solidFill>
                <a:sysClr val="windowText" lastClr="000000"/>
              </a:solidFill>
            </a:endParaRPr>
          </a:p>
        </p:txBody>
      </p:sp>
      <p:sp>
        <p:nvSpPr>
          <p:cNvPr id="24" name="Line 23"/>
          <p:cNvSpPr>
            <a:spLocks noChangeShapeType="1"/>
          </p:cNvSpPr>
          <p:nvPr/>
        </p:nvSpPr>
        <p:spPr bwMode="auto">
          <a:xfrm>
            <a:off x="5895135" y="5029200"/>
            <a:ext cx="1219200" cy="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kumimoji="0" lang="en-US" kern="0">
              <a:solidFill>
                <a:sysClr val="windowText" lastClr="000000"/>
              </a:solidFill>
            </a:endParaRPr>
          </a:p>
        </p:txBody>
      </p:sp>
      <p:sp>
        <p:nvSpPr>
          <p:cNvPr id="25" name="Oval 24"/>
          <p:cNvSpPr>
            <a:spLocks noChangeArrowheads="1"/>
          </p:cNvSpPr>
          <p:nvPr/>
        </p:nvSpPr>
        <p:spPr bwMode="auto">
          <a:xfrm>
            <a:off x="5818935" y="4953000"/>
            <a:ext cx="152400" cy="152400"/>
          </a:xfrm>
          <a:prstGeom prst="ellipse">
            <a:avLst/>
          </a:prstGeom>
          <a:solidFill>
            <a:srgbClr val="000000"/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kumimoji="0" lang="en-US" kern="0">
              <a:solidFill>
                <a:sysClr val="windowText" lastClr="000000"/>
              </a:solidFill>
            </a:endParaRPr>
          </a:p>
        </p:txBody>
      </p:sp>
      <p:sp>
        <p:nvSpPr>
          <p:cNvPr id="26" name="Text Box 25"/>
          <p:cNvSpPr txBox="1">
            <a:spLocks noChangeArrowheads="1"/>
          </p:cNvSpPr>
          <p:nvPr/>
        </p:nvSpPr>
        <p:spPr bwMode="auto">
          <a:xfrm>
            <a:off x="6809535" y="4419600"/>
            <a:ext cx="22590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kumimoji="0" lang="en-US" b="1" kern="0">
                <a:solidFill>
                  <a:sysClr val="windowText" lastClr="000000"/>
                </a:solidFill>
              </a:rPr>
              <a:t>some</a:t>
            </a:r>
            <a:r>
              <a:rPr kumimoji="0" lang="en-US" b="1" kern="0">
                <a:solidFill>
                  <a:sysClr val="windowText" lastClr="000000"/>
                </a:solidFill>
                <a:latin typeface="Courier New" pitchFamily="49" charset="0"/>
              </a:rPr>
              <a:t> double</a:t>
            </a:r>
            <a:endParaRPr kumimoji="0" lang="en-US" kern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809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Pointers and Arrays</a:t>
            </a:r>
            <a:endParaRPr lang="en-US" dirty="0"/>
          </a:p>
        </p:txBody>
      </p:sp>
      <p:sp>
        <p:nvSpPr>
          <p:cNvPr id="2048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>
                <a:latin typeface="Arial" charset="0"/>
                <a:ea typeface="맑은 고딕" pitchFamily="34" charset="-127"/>
                <a:cs typeface="Arial" charset="0"/>
              </a:rPr>
              <a:t>An array name is basically a </a:t>
            </a:r>
            <a:r>
              <a:rPr lang="en-US" i="1" smtClean="0">
                <a:latin typeface="Arial" charset="0"/>
                <a:ea typeface="맑은 고딕" pitchFamily="34" charset="-127"/>
                <a:cs typeface="Arial" charset="0"/>
              </a:rPr>
              <a:t>const</a:t>
            </a:r>
            <a:r>
              <a:rPr lang="en-US" smtClean="0">
                <a:latin typeface="Arial" charset="0"/>
                <a:ea typeface="맑은 고딕" pitchFamily="34" charset="-127"/>
                <a:cs typeface="Arial" charset="0"/>
              </a:rPr>
              <a:t> pointer.</a:t>
            </a:r>
          </a:p>
          <a:p>
            <a:r>
              <a:rPr lang="en-US" smtClean="0">
                <a:latin typeface="Arial" charset="0"/>
                <a:ea typeface="맑은 고딕" pitchFamily="34" charset="-127"/>
                <a:cs typeface="Arial" charset="0"/>
              </a:rPr>
              <a:t>You can use the [] operator with a pointer:</a:t>
            </a:r>
          </a:p>
          <a:p>
            <a:pPr lvl="1">
              <a:buFontTx/>
              <a:buNone/>
            </a:pPr>
            <a:endParaRPr lang="en-US" sz="2400" b="1" smtClean="0">
              <a:latin typeface="Courier New" pitchFamily="49" charset="0"/>
              <a:ea typeface="맑은 고딕" pitchFamily="34" charset="-127"/>
              <a:cs typeface="Arial" charset="0"/>
            </a:endParaRPr>
          </a:p>
          <a:p>
            <a:pPr lvl="1">
              <a:buFontTx/>
              <a:buNone/>
            </a:pPr>
            <a:r>
              <a:rPr lang="en-US" sz="2000" b="1" smtClean="0">
                <a:latin typeface="Courier New" pitchFamily="49" charset="0"/>
                <a:ea typeface="맑은 고딕" pitchFamily="34" charset="-127"/>
                <a:cs typeface="Arial" charset="0"/>
              </a:rPr>
              <a:t>int *x;</a:t>
            </a:r>
          </a:p>
          <a:p>
            <a:pPr lvl="1">
              <a:buFontTx/>
              <a:buNone/>
            </a:pPr>
            <a:r>
              <a:rPr lang="en-US" sz="2000" b="1" smtClean="0">
                <a:latin typeface="Courier New" pitchFamily="49" charset="0"/>
                <a:ea typeface="맑은 고딕" pitchFamily="34" charset="-127"/>
                <a:cs typeface="Arial" charset="0"/>
              </a:rPr>
              <a:t>int a[10];</a:t>
            </a:r>
          </a:p>
          <a:p>
            <a:pPr lvl="1">
              <a:buFontTx/>
              <a:buNone/>
            </a:pPr>
            <a:r>
              <a:rPr lang="en-US" sz="2000" b="1" smtClean="0">
                <a:latin typeface="Courier New" pitchFamily="49" charset="0"/>
                <a:ea typeface="맑은 고딕" pitchFamily="34" charset="-127"/>
                <a:cs typeface="Arial" charset="0"/>
              </a:rPr>
              <a:t>x = &amp;a[2];</a:t>
            </a:r>
          </a:p>
          <a:p>
            <a:pPr lvl="1">
              <a:buFontTx/>
              <a:buNone/>
            </a:pPr>
            <a:r>
              <a:rPr lang="en-US" sz="2000" b="1" smtClean="0">
                <a:latin typeface="Courier New" pitchFamily="49" charset="0"/>
                <a:ea typeface="맑은 고딕" pitchFamily="34" charset="-127"/>
                <a:cs typeface="Arial" charset="0"/>
              </a:rPr>
              <a:t>for (int  i=0;i&lt;3;i++) </a:t>
            </a:r>
          </a:p>
          <a:p>
            <a:pPr lvl="2">
              <a:buFontTx/>
              <a:buNone/>
            </a:pPr>
            <a:r>
              <a:rPr lang="en-US" sz="2000" b="1" smtClean="0">
                <a:latin typeface="Courier New" pitchFamily="49" charset="0"/>
                <a:ea typeface="맑은 고딕" pitchFamily="34" charset="-127"/>
                <a:cs typeface="Arial" charset="0"/>
              </a:rPr>
              <a:t>x[i]= x[i]+1;</a:t>
            </a:r>
          </a:p>
          <a:p>
            <a:endParaRPr lang="en-US" smtClean="0">
              <a:latin typeface="Arial" charset="0"/>
              <a:ea typeface="맑은 고딕" pitchFamily="34" charset="-127"/>
              <a:cs typeface="Arial" charset="0"/>
            </a:endParaRPr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5856048" y="2685598"/>
            <a:ext cx="313098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kumimoji="0" lang="en-US" sz="1800" b="1" kern="0" dirty="0">
                <a:solidFill>
                  <a:srgbClr val="3333CC"/>
                </a:solidFill>
                <a:latin typeface="Courier New" pitchFamily="49" charset="0"/>
              </a:rPr>
              <a:t>x</a:t>
            </a:r>
            <a:r>
              <a:rPr kumimoji="0" lang="en-US" sz="1800" kern="0" dirty="0">
                <a:solidFill>
                  <a:srgbClr val="3333CC"/>
                </a:solidFill>
              </a:rPr>
              <a:t> is “the address of </a:t>
            </a:r>
            <a:r>
              <a:rPr kumimoji="0" lang="en-US" sz="1800" b="1" kern="0" dirty="0">
                <a:solidFill>
                  <a:srgbClr val="3333CC"/>
                </a:solidFill>
                <a:latin typeface="Courier New" pitchFamily="49" charset="0"/>
              </a:rPr>
              <a:t>a[2]</a:t>
            </a:r>
            <a:r>
              <a:rPr kumimoji="0" lang="en-US" sz="1800" kern="0" dirty="0">
                <a:solidFill>
                  <a:srgbClr val="3333CC"/>
                </a:solidFill>
              </a:rPr>
              <a:t> ”</a:t>
            </a:r>
          </a:p>
        </p:txBody>
      </p:sp>
      <p:sp>
        <p:nvSpPr>
          <p:cNvPr id="5" name="Line 5"/>
          <p:cNvSpPr>
            <a:spLocks noChangeShapeType="1"/>
          </p:cNvSpPr>
          <p:nvPr/>
        </p:nvSpPr>
        <p:spPr bwMode="auto">
          <a:xfrm flipH="1">
            <a:off x="4195523" y="3004685"/>
            <a:ext cx="1524000" cy="304800"/>
          </a:xfrm>
          <a:prstGeom prst="line">
            <a:avLst/>
          </a:prstGeom>
          <a:noFill/>
          <a:ln w="38100">
            <a:solidFill>
              <a:srgbClr val="3333CC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kumimoji="0" lang="en-US" sz="1800" kern="0">
              <a:solidFill>
                <a:sysClr val="windowText" lastClr="000000"/>
              </a:solidFill>
            </a:endParaRPr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4285960" y="4209883"/>
            <a:ext cx="326884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kumimoji="0" lang="en-US" sz="1800" b="1" kern="0" dirty="0">
                <a:solidFill>
                  <a:srgbClr val="3333CC"/>
                </a:solidFill>
                <a:latin typeface="Courier New" pitchFamily="49" charset="0"/>
              </a:rPr>
              <a:t>x[i]</a:t>
            </a:r>
            <a:r>
              <a:rPr kumimoji="0" lang="en-US" sz="1800" kern="0" dirty="0">
                <a:solidFill>
                  <a:srgbClr val="3333CC"/>
                </a:solidFill>
              </a:rPr>
              <a:t> is the same as </a:t>
            </a:r>
            <a:r>
              <a:rPr kumimoji="0" lang="en-US" sz="1800" b="1" kern="0" dirty="0">
                <a:solidFill>
                  <a:srgbClr val="3333CC"/>
                </a:solidFill>
                <a:latin typeface="Courier New" pitchFamily="49" charset="0"/>
              </a:rPr>
              <a:t>a[i+2]</a:t>
            </a:r>
            <a:endParaRPr kumimoji="0" lang="en-US" sz="1800" kern="0" dirty="0">
              <a:solidFill>
                <a:srgbClr val="3333CC"/>
              </a:solidFill>
            </a:endParaRPr>
          </a:p>
        </p:txBody>
      </p:sp>
      <p:sp>
        <p:nvSpPr>
          <p:cNvPr id="7" name="Line 7"/>
          <p:cNvSpPr>
            <a:spLocks noChangeShapeType="1"/>
          </p:cNvSpPr>
          <p:nvPr/>
        </p:nvSpPr>
        <p:spPr bwMode="auto">
          <a:xfrm flipH="1" flipV="1">
            <a:off x="3295360" y="4189245"/>
            <a:ext cx="1066800" cy="228600"/>
          </a:xfrm>
          <a:prstGeom prst="line">
            <a:avLst/>
          </a:prstGeom>
          <a:noFill/>
          <a:ln w="38100">
            <a:solidFill>
              <a:srgbClr val="3333CC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kumimoji="0" lang="en-US" sz="1800" kern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9696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Pointer arithmetic</a:t>
            </a:r>
            <a:endParaRPr lang="en-US" dirty="0"/>
          </a:p>
        </p:txBody>
      </p:sp>
      <p:sp>
        <p:nvSpPr>
          <p:cNvPr id="2150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>
                <a:latin typeface="Arial" charset="0"/>
                <a:ea typeface="맑은 고딕" pitchFamily="34" charset="-127"/>
                <a:cs typeface="Arial" charset="0"/>
              </a:rPr>
              <a:t>Integer math operations can be used with pointers.</a:t>
            </a:r>
          </a:p>
          <a:p>
            <a:r>
              <a:rPr lang="en-US" smtClean="0">
                <a:latin typeface="Arial" charset="0"/>
                <a:ea typeface="맑은 고딕" pitchFamily="34" charset="-127"/>
                <a:cs typeface="Arial" charset="0"/>
              </a:rPr>
              <a:t>If you increment a pointer, it will be increased by the size of whatever it points to.</a:t>
            </a:r>
          </a:p>
          <a:p>
            <a:endParaRPr lang="en-US" smtClean="0">
              <a:latin typeface="Arial" charset="0"/>
              <a:ea typeface="맑은 고딕" pitchFamily="34" charset="-127"/>
              <a:cs typeface="Arial" charset="0"/>
            </a:endParaRP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3028283" y="4445000"/>
            <a:ext cx="990600" cy="304800"/>
          </a:xfrm>
          <a:prstGeom prst="rect">
            <a:avLst/>
          </a:prstGeom>
          <a:noFill/>
          <a:ln w="3810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kumimoji="0" lang="en-US" kern="0">
              <a:solidFill>
                <a:sysClr val="windowText" lastClr="000000"/>
              </a:solidFill>
            </a:endParaRPr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4018883" y="4445000"/>
            <a:ext cx="990600" cy="304800"/>
          </a:xfrm>
          <a:prstGeom prst="rect">
            <a:avLst/>
          </a:prstGeom>
          <a:noFill/>
          <a:ln w="3810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kumimoji="0" lang="en-US" kern="0">
              <a:solidFill>
                <a:sysClr val="windowText" lastClr="000000"/>
              </a:solidFill>
            </a:endParaRPr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5009483" y="4445000"/>
            <a:ext cx="990600" cy="304800"/>
          </a:xfrm>
          <a:prstGeom prst="rect">
            <a:avLst/>
          </a:prstGeom>
          <a:noFill/>
          <a:ln w="3810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kumimoji="0" lang="en-US" kern="0">
              <a:solidFill>
                <a:sysClr val="windowText" lastClr="000000"/>
              </a:solidFill>
            </a:endParaRPr>
          </a:p>
        </p:txBody>
      </p:sp>
      <p:sp>
        <p:nvSpPr>
          <p:cNvPr id="7" name="Rectangle 7"/>
          <p:cNvSpPr>
            <a:spLocks noChangeArrowheads="1"/>
          </p:cNvSpPr>
          <p:nvPr/>
        </p:nvSpPr>
        <p:spPr bwMode="auto">
          <a:xfrm>
            <a:off x="6000083" y="4445000"/>
            <a:ext cx="990600" cy="304800"/>
          </a:xfrm>
          <a:prstGeom prst="rect">
            <a:avLst/>
          </a:prstGeom>
          <a:noFill/>
          <a:ln w="3810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kumimoji="0" lang="en-US" kern="0">
              <a:solidFill>
                <a:sysClr val="windowText" lastClr="000000"/>
              </a:solidFill>
            </a:endParaRPr>
          </a:p>
        </p:txBody>
      </p:sp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6990683" y="4445000"/>
            <a:ext cx="990600" cy="304800"/>
          </a:xfrm>
          <a:prstGeom prst="rect">
            <a:avLst/>
          </a:prstGeom>
          <a:noFill/>
          <a:ln w="3810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kumimoji="0" lang="en-US" kern="0">
              <a:solidFill>
                <a:sysClr val="windowText" lastClr="000000"/>
              </a:solidFill>
            </a:endParaRPr>
          </a:p>
        </p:txBody>
      </p:sp>
      <p:sp>
        <p:nvSpPr>
          <p:cNvPr id="9" name="Text Box 10"/>
          <p:cNvSpPr txBox="1">
            <a:spLocks noChangeArrowheads="1"/>
          </p:cNvSpPr>
          <p:nvPr/>
        </p:nvSpPr>
        <p:spPr bwMode="auto">
          <a:xfrm>
            <a:off x="4552283" y="5359400"/>
            <a:ext cx="1570037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kumimoji="0" lang="en-US" sz="2000" b="1" kern="0" dirty="0" err="1">
                <a:solidFill>
                  <a:sysClr val="windowText" lastClr="000000"/>
                </a:solidFill>
                <a:latin typeface="Courier New" pitchFamily="49" charset="0"/>
              </a:rPr>
              <a:t>int</a:t>
            </a:r>
            <a:r>
              <a:rPr kumimoji="0" lang="en-US" sz="2000" b="1" kern="0" dirty="0">
                <a:solidFill>
                  <a:sysClr val="windowText" lastClr="000000"/>
                </a:solidFill>
                <a:latin typeface="Courier New" pitchFamily="49" charset="0"/>
              </a:rPr>
              <a:t> a[5];</a:t>
            </a:r>
            <a:endParaRPr kumimoji="0" lang="en-US" sz="2000" kern="0" dirty="0">
              <a:solidFill>
                <a:sysClr val="windowText" lastClr="000000"/>
              </a:solidFill>
            </a:endParaRPr>
          </a:p>
        </p:txBody>
      </p:sp>
      <p:sp>
        <p:nvSpPr>
          <p:cNvPr id="10" name="Text Box 11"/>
          <p:cNvSpPr txBox="1">
            <a:spLocks noChangeArrowheads="1"/>
          </p:cNvSpPr>
          <p:nvPr/>
        </p:nvSpPr>
        <p:spPr bwMode="auto">
          <a:xfrm>
            <a:off x="2952083" y="4749800"/>
            <a:ext cx="5943600" cy="442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kumimoji="0" lang="en-US" sz="2300" b="1" kern="0">
                <a:solidFill>
                  <a:sysClr val="windowText" lastClr="000000"/>
                </a:solidFill>
                <a:latin typeface="Courier New" pitchFamily="49" charset="0"/>
              </a:rPr>
              <a:t>a[0]  a[1]  a[2]  a[3]  a[4]</a:t>
            </a:r>
            <a:endParaRPr kumimoji="0" lang="en-US" kern="0">
              <a:solidFill>
                <a:sysClr val="windowText" lastClr="000000"/>
              </a:solidFill>
            </a:endParaRPr>
          </a:p>
        </p:txBody>
      </p:sp>
      <p:sp>
        <p:nvSpPr>
          <p:cNvPr id="21515" name="Rectangle 12"/>
          <p:cNvSpPr>
            <a:spLocks noChangeArrowheads="1"/>
          </p:cNvSpPr>
          <p:nvPr/>
        </p:nvSpPr>
        <p:spPr bwMode="auto">
          <a:xfrm>
            <a:off x="2342483" y="2997200"/>
            <a:ext cx="2185987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FontTx/>
              <a:buNone/>
            </a:pPr>
            <a:r>
              <a:rPr lang="en-US" sz="2000" b="1">
                <a:latin typeface="Courier New" pitchFamily="49" charset="0"/>
              </a:rPr>
              <a:t>int *ptr = a;</a:t>
            </a:r>
          </a:p>
        </p:txBody>
      </p:sp>
      <p:sp>
        <p:nvSpPr>
          <p:cNvPr id="12" name="Rectangle 13"/>
          <p:cNvSpPr>
            <a:spLocks noChangeArrowheads="1"/>
          </p:cNvSpPr>
          <p:nvPr/>
        </p:nvSpPr>
        <p:spPr bwMode="auto">
          <a:xfrm>
            <a:off x="3028283" y="3759200"/>
            <a:ext cx="914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kumimoji="0" lang="en-US" b="1" kern="0">
                <a:solidFill>
                  <a:srgbClr val="3333CC"/>
                </a:solidFill>
                <a:latin typeface="Courier New" pitchFamily="49" charset="0"/>
              </a:rPr>
              <a:t>*ptr</a:t>
            </a:r>
          </a:p>
        </p:txBody>
      </p:sp>
      <p:sp>
        <p:nvSpPr>
          <p:cNvPr id="13" name="Rectangle 14"/>
          <p:cNvSpPr>
            <a:spLocks noChangeArrowheads="1"/>
          </p:cNvSpPr>
          <p:nvPr/>
        </p:nvSpPr>
        <p:spPr bwMode="auto">
          <a:xfrm>
            <a:off x="5085683" y="3302000"/>
            <a:ext cx="16446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kumimoji="0" lang="en-US" b="1" kern="0">
                <a:solidFill>
                  <a:srgbClr val="3333CC"/>
                </a:solidFill>
                <a:latin typeface="Courier New" pitchFamily="49" charset="0"/>
              </a:rPr>
              <a:t>*(ptr+2)</a:t>
            </a:r>
          </a:p>
        </p:txBody>
      </p:sp>
      <p:sp>
        <p:nvSpPr>
          <p:cNvPr id="14" name="Rectangle 15"/>
          <p:cNvSpPr>
            <a:spLocks noChangeArrowheads="1"/>
          </p:cNvSpPr>
          <p:nvPr/>
        </p:nvSpPr>
        <p:spPr bwMode="auto">
          <a:xfrm>
            <a:off x="7600283" y="3530600"/>
            <a:ext cx="16446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kumimoji="0" lang="en-US" b="1" kern="0">
                <a:solidFill>
                  <a:srgbClr val="3333CC"/>
                </a:solidFill>
                <a:latin typeface="Courier New" pitchFamily="49" charset="0"/>
              </a:rPr>
              <a:t>*(ptr+4)</a:t>
            </a:r>
          </a:p>
        </p:txBody>
      </p:sp>
      <p:sp>
        <p:nvSpPr>
          <p:cNvPr id="15" name="Line 16"/>
          <p:cNvSpPr>
            <a:spLocks noChangeShapeType="1"/>
          </p:cNvSpPr>
          <p:nvPr/>
        </p:nvSpPr>
        <p:spPr bwMode="auto">
          <a:xfrm>
            <a:off x="3485483" y="4140200"/>
            <a:ext cx="0" cy="228600"/>
          </a:xfrm>
          <a:prstGeom prst="line">
            <a:avLst/>
          </a:prstGeom>
          <a:noFill/>
          <a:ln w="38100">
            <a:solidFill>
              <a:srgbClr val="3333CC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kumimoji="0" lang="en-US" kern="0">
              <a:solidFill>
                <a:sysClr val="windowText" lastClr="000000"/>
              </a:solidFill>
            </a:endParaRPr>
          </a:p>
        </p:txBody>
      </p:sp>
      <p:sp>
        <p:nvSpPr>
          <p:cNvPr id="16" name="Line 17"/>
          <p:cNvSpPr>
            <a:spLocks noChangeShapeType="1"/>
          </p:cNvSpPr>
          <p:nvPr/>
        </p:nvSpPr>
        <p:spPr bwMode="auto">
          <a:xfrm flipH="1">
            <a:off x="5542883" y="3759200"/>
            <a:ext cx="228600" cy="609600"/>
          </a:xfrm>
          <a:prstGeom prst="line">
            <a:avLst/>
          </a:prstGeom>
          <a:noFill/>
          <a:ln w="38100">
            <a:solidFill>
              <a:srgbClr val="3333CC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kumimoji="0" lang="en-US" kern="0">
              <a:solidFill>
                <a:sysClr val="windowText" lastClr="000000"/>
              </a:solidFill>
            </a:endParaRPr>
          </a:p>
        </p:txBody>
      </p:sp>
      <p:sp>
        <p:nvSpPr>
          <p:cNvPr id="17" name="Line 18"/>
          <p:cNvSpPr>
            <a:spLocks noChangeShapeType="1"/>
          </p:cNvSpPr>
          <p:nvPr/>
        </p:nvSpPr>
        <p:spPr bwMode="auto">
          <a:xfrm flipH="1">
            <a:off x="7524083" y="3911600"/>
            <a:ext cx="381000" cy="457200"/>
          </a:xfrm>
          <a:prstGeom prst="line">
            <a:avLst/>
          </a:prstGeom>
          <a:noFill/>
          <a:ln w="38100">
            <a:solidFill>
              <a:srgbClr val="3333CC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kumimoji="0" lang="en-US" kern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9931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P</a:t>
            </a:r>
            <a:r>
              <a:rPr lang="en-US" dirty="0" smtClean="0"/>
              <a:t>rinting an array </a:t>
            </a:r>
            <a:endParaRPr lang="en-US" dirty="0"/>
          </a:p>
        </p:txBody>
      </p:sp>
      <p:sp>
        <p:nvSpPr>
          <p:cNvPr id="22531" name="Rectangle 3"/>
          <p:cNvSpPr txBox="1">
            <a:spLocks noChangeArrowheads="1"/>
          </p:cNvSpPr>
          <p:nvPr/>
        </p:nvSpPr>
        <p:spPr bwMode="auto">
          <a:xfrm>
            <a:off x="2324883" y="1652588"/>
            <a:ext cx="7772400" cy="2209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Arial" charset="0"/>
                <a:ea typeface="굴림" pitchFamily="34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굴림" pitchFamily="34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굴림" pitchFamily="34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굴림" pitchFamily="34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굴림" pitchFamily="34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charset="0"/>
                <a:ea typeface="굴림" pitchFamily="34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charset="0"/>
                <a:ea typeface="굴림" pitchFamily="34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charset="0"/>
                <a:ea typeface="굴림" pitchFamily="34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charset="0"/>
                <a:ea typeface="굴림" pitchFamily="34" charset="-127"/>
              </a:defRPr>
            </a:lvl9pPr>
          </a:lstStyle>
          <a:p>
            <a:pPr>
              <a:buFontTx/>
              <a:buNone/>
            </a:pPr>
            <a:r>
              <a:rPr lang="en-US" sz="1800" b="0" dirty="0">
                <a:latin typeface="Courier New" pitchFamily="49" charset="0"/>
              </a:rPr>
              <a:t>void </a:t>
            </a:r>
            <a:r>
              <a:rPr lang="en-US" sz="1800" b="0" dirty="0" err="1">
                <a:latin typeface="Courier New" pitchFamily="49" charset="0"/>
              </a:rPr>
              <a:t>print_array</a:t>
            </a:r>
            <a:r>
              <a:rPr lang="en-US" sz="1800" b="0" dirty="0">
                <a:latin typeface="Courier New" pitchFamily="49" charset="0"/>
              </a:rPr>
              <a:t>(</a:t>
            </a:r>
            <a:r>
              <a:rPr lang="en-US" sz="1800" b="0" dirty="0" err="1">
                <a:latin typeface="Courier New" pitchFamily="49" charset="0"/>
              </a:rPr>
              <a:t>int</a:t>
            </a:r>
            <a:r>
              <a:rPr lang="en-US" sz="1800" b="0" dirty="0">
                <a:latin typeface="Courier New" pitchFamily="49" charset="0"/>
              </a:rPr>
              <a:t> a[], </a:t>
            </a:r>
            <a:r>
              <a:rPr lang="en-US" sz="1800" b="0" dirty="0" err="1">
                <a:latin typeface="Courier New" pitchFamily="49" charset="0"/>
              </a:rPr>
              <a:t>int</a:t>
            </a:r>
            <a:r>
              <a:rPr lang="en-US" sz="1800" b="0" dirty="0">
                <a:latin typeface="Courier New" pitchFamily="49" charset="0"/>
              </a:rPr>
              <a:t> </a:t>
            </a:r>
            <a:r>
              <a:rPr lang="en-US" sz="1800" b="0" dirty="0" err="1">
                <a:latin typeface="Courier New" pitchFamily="49" charset="0"/>
              </a:rPr>
              <a:t>len</a:t>
            </a:r>
            <a:r>
              <a:rPr lang="en-US" sz="1800" b="0" dirty="0">
                <a:latin typeface="Courier New" pitchFamily="49" charset="0"/>
              </a:rPr>
              <a:t>) {</a:t>
            </a:r>
          </a:p>
          <a:p>
            <a:pPr>
              <a:buFontTx/>
              <a:buNone/>
            </a:pPr>
            <a:r>
              <a:rPr lang="en-US" sz="1800" b="0" dirty="0">
                <a:latin typeface="Courier New" pitchFamily="49" charset="0"/>
              </a:rPr>
              <a:t>	for (</a:t>
            </a:r>
            <a:r>
              <a:rPr lang="en-US" sz="1800" b="0" dirty="0" err="1">
                <a:latin typeface="Courier New" pitchFamily="49" charset="0"/>
              </a:rPr>
              <a:t>int</a:t>
            </a:r>
            <a:r>
              <a:rPr lang="en-US" sz="1800" b="0" dirty="0">
                <a:latin typeface="Courier New" pitchFamily="49" charset="0"/>
              </a:rPr>
              <a:t> </a:t>
            </a:r>
            <a:r>
              <a:rPr lang="en-US" sz="1800" b="0" dirty="0" err="1">
                <a:latin typeface="Courier New" pitchFamily="49" charset="0"/>
              </a:rPr>
              <a:t>i</a:t>
            </a:r>
            <a:r>
              <a:rPr lang="en-US" sz="1800" b="0" dirty="0">
                <a:latin typeface="Courier New" pitchFamily="49" charset="0"/>
              </a:rPr>
              <a:t>=0;i&lt;</a:t>
            </a:r>
            <a:r>
              <a:rPr lang="en-US" sz="1800" b="0" dirty="0" err="1">
                <a:latin typeface="Courier New" pitchFamily="49" charset="0"/>
              </a:rPr>
              <a:t>len;i</a:t>
            </a:r>
            <a:r>
              <a:rPr lang="en-US" sz="1800" b="0" dirty="0">
                <a:latin typeface="Courier New" pitchFamily="49" charset="0"/>
              </a:rPr>
              <a:t>++) </a:t>
            </a:r>
          </a:p>
          <a:p>
            <a:pPr>
              <a:buFontTx/>
              <a:buNone/>
            </a:pPr>
            <a:r>
              <a:rPr lang="en-US" sz="1800" b="0" dirty="0">
                <a:latin typeface="Courier New" pitchFamily="49" charset="0"/>
              </a:rPr>
              <a:t>		</a:t>
            </a:r>
            <a:r>
              <a:rPr lang="en-US" sz="1800" b="0" dirty="0" err="1">
                <a:latin typeface="Courier New" pitchFamily="49" charset="0"/>
              </a:rPr>
              <a:t>cout</a:t>
            </a:r>
            <a:r>
              <a:rPr lang="en-US" sz="1800" b="0" dirty="0">
                <a:latin typeface="Courier New" pitchFamily="49" charset="0"/>
              </a:rPr>
              <a:t> &lt;&lt; "[" &lt;&lt; </a:t>
            </a:r>
            <a:r>
              <a:rPr lang="en-US" sz="1800" b="0" dirty="0" err="1">
                <a:latin typeface="Courier New" pitchFamily="49" charset="0"/>
              </a:rPr>
              <a:t>i</a:t>
            </a:r>
            <a:r>
              <a:rPr lang="en-US" sz="1800" b="0" dirty="0">
                <a:latin typeface="Courier New" pitchFamily="49" charset="0"/>
              </a:rPr>
              <a:t> &lt;&lt; "] = " </a:t>
            </a:r>
          </a:p>
          <a:p>
            <a:pPr>
              <a:buFontTx/>
              <a:buNone/>
            </a:pPr>
            <a:r>
              <a:rPr lang="en-US" sz="1800" b="0" dirty="0">
                <a:latin typeface="Courier New" pitchFamily="49" charset="0"/>
              </a:rPr>
              <a:t>			&lt;&lt; a[</a:t>
            </a:r>
            <a:r>
              <a:rPr lang="en-US" sz="1800" b="0" dirty="0" err="1">
                <a:latin typeface="Courier New" pitchFamily="49" charset="0"/>
              </a:rPr>
              <a:t>i</a:t>
            </a:r>
            <a:r>
              <a:rPr lang="en-US" sz="1800" b="0" dirty="0">
                <a:latin typeface="Courier New" pitchFamily="49" charset="0"/>
              </a:rPr>
              <a:t>] &lt;&lt; </a:t>
            </a:r>
            <a:r>
              <a:rPr lang="en-US" sz="1800" b="0" dirty="0" err="1">
                <a:latin typeface="Courier New" pitchFamily="49" charset="0"/>
              </a:rPr>
              <a:t>endl</a:t>
            </a:r>
            <a:r>
              <a:rPr lang="en-US" sz="1800" b="0" dirty="0">
                <a:latin typeface="Courier New" pitchFamily="49" charset="0"/>
              </a:rPr>
              <a:t>;</a:t>
            </a:r>
          </a:p>
          <a:p>
            <a:pPr>
              <a:buFontTx/>
              <a:buNone/>
            </a:pPr>
            <a:r>
              <a:rPr lang="en-US" sz="1800" b="0" dirty="0">
                <a:latin typeface="Courier New" pitchFamily="49" charset="0"/>
              </a:rPr>
              <a:t>}</a:t>
            </a:r>
          </a:p>
          <a:p>
            <a:endParaRPr lang="en-US" sz="1800" b="0" dirty="0">
              <a:latin typeface="Courier New" pitchFamily="49" charset="0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2401083" y="4243388"/>
            <a:ext cx="7772400" cy="2209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 fontAlgn="auto" latinLnBrk="0">
              <a:spcAft>
                <a:spcPts val="0"/>
              </a:spcAft>
              <a:buFontTx/>
              <a:buNone/>
              <a:defRPr/>
            </a:pPr>
            <a:r>
              <a:rPr kumimoji="0" lang="en-US" sz="1800" b="0" kern="0" dirty="0">
                <a:solidFill>
                  <a:sysClr val="windowText" lastClr="000000"/>
                </a:solidFill>
                <a:latin typeface="Courier New" pitchFamily="49" charset="0"/>
              </a:rPr>
              <a:t>void </a:t>
            </a:r>
            <a:r>
              <a:rPr kumimoji="0" lang="en-US" sz="1800" b="0" kern="0" dirty="0" err="1">
                <a:solidFill>
                  <a:sysClr val="windowText" lastClr="000000"/>
                </a:solidFill>
                <a:latin typeface="Courier New" pitchFamily="49" charset="0"/>
              </a:rPr>
              <a:t>print_array</a:t>
            </a:r>
            <a:r>
              <a:rPr kumimoji="0" lang="en-US" sz="1800" b="0" kern="0" dirty="0">
                <a:solidFill>
                  <a:sysClr val="windowText" lastClr="000000"/>
                </a:solidFill>
                <a:latin typeface="Courier New" pitchFamily="49" charset="0"/>
              </a:rPr>
              <a:t>(</a:t>
            </a:r>
            <a:r>
              <a:rPr kumimoji="0" lang="en-US" sz="1800" b="0" kern="0" dirty="0" err="1">
                <a:solidFill>
                  <a:sysClr val="windowText" lastClr="000000"/>
                </a:solidFill>
                <a:latin typeface="Courier New" pitchFamily="49" charset="0"/>
              </a:rPr>
              <a:t>int</a:t>
            </a:r>
            <a:r>
              <a:rPr kumimoji="0" lang="en-US" sz="1800" b="0" kern="0" dirty="0">
                <a:solidFill>
                  <a:sysClr val="windowText" lastClr="000000"/>
                </a:solidFill>
                <a:latin typeface="Courier New" pitchFamily="49" charset="0"/>
              </a:rPr>
              <a:t> </a:t>
            </a:r>
            <a:r>
              <a:rPr kumimoji="0" lang="en-US" sz="1800" b="0" kern="0" dirty="0">
                <a:solidFill>
                  <a:srgbClr val="3333CC"/>
                </a:solidFill>
                <a:latin typeface="Courier New" pitchFamily="49" charset="0"/>
              </a:rPr>
              <a:t>*a</a:t>
            </a:r>
            <a:r>
              <a:rPr kumimoji="0" lang="en-US" sz="1800" b="0" kern="0" dirty="0">
                <a:solidFill>
                  <a:sysClr val="windowText" lastClr="000000"/>
                </a:solidFill>
                <a:latin typeface="Courier New" pitchFamily="49" charset="0"/>
              </a:rPr>
              <a:t>, </a:t>
            </a:r>
            <a:r>
              <a:rPr kumimoji="0" lang="en-US" sz="1800" b="0" kern="0" dirty="0" err="1">
                <a:solidFill>
                  <a:sysClr val="windowText" lastClr="000000"/>
                </a:solidFill>
                <a:latin typeface="Courier New" pitchFamily="49" charset="0"/>
              </a:rPr>
              <a:t>int</a:t>
            </a:r>
            <a:r>
              <a:rPr kumimoji="0" lang="en-US" sz="1800" b="0" kern="0" dirty="0">
                <a:solidFill>
                  <a:sysClr val="windowText" lastClr="000000"/>
                </a:solidFill>
                <a:latin typeface="Courier New" pitchFamily="49" charset="0"/>
              </a:rPr>
              <a:t> </a:t>
            </a:r>
            <a:r>
              <a:rPr kumimoji="0" lang="en-US" sz="1800" b="0" kern="0" dirty="0" err="1">
                <a:solidFill>
                  <a:sysClr val="windowText" lastClr="000000"/>
                </a:solidFill>
                <a:latin typeface="Courier New" pitchFamily="49" charset="0"/>
              </a:rPr>
              <a:t>len</a:t>
            </a:r>
            <a:r>
              <a:rPr kumimoji="0" lang="en-US" sz="1800" b="0" kern="0" dirty="0">
                <a:solidFill>
                  <a:sysClr val="windowText" lastClr="000000"/>
                </a:solidFill>
                <a:latin typeface="Courier New" pitchFamily="49" charset="0"/>
              </a:rPr>
              <a:t>) {</a:t>
            </a:r>
          </a:p>
          <a:p>
            <a:pPr marL="342900" indent="-342900" fontAlgn="auto" latinLnBrk="0">
              <a:spcAft>
                <a:spcPts val="0"/>
              </a:spcAft>
              <a:buFontTx/>
              <a:buNone/>
              <a:defRPr/>
            </a:pPr>
            <a:r>
              <a:rPr kumimoji="0" lang="en-US" sz="1800" b="0" kern="0" dirty="0">
                <a:solidFill>
                  <a:sysClr val="windowText" lastClr="000000"/>
                </a:solidFill>
                <a:latin typeface="Courier New" pitchFamily="49" charset="0"/>
              </a:rPr>
              <a:t>	for (</a:t>
            </a:r>
            <a:r>
              <a:rPr kumimoji="0" lang="en-US" sz="1800" b="0" kern="0" dirty="0" err="1">
                <a:solidFill>
                  <a:sysClr val="windowText" lastClr="000000"/>
                </a:solidFill>
                <a:latin typeface="Courier New" pitchFamily="49" charset="0"/>
              </a:rPr>
              <a:t>int</a:t>
            </a:r>
            <a:r>
              <a:rPr kumimoji="0" lang="en-US" sz="1800" b="0" kern="0" dirty="0">
                <a:solidFill>
                  <a:sysClr val="windowText" lastClr="000000"/>
                </a:solidFill>
                <a:latin typeface="Courier New" pitchFamily="49" charset="0"/>
              </a:rPr>
              <a:t> i=0;i&lt;</a:t>
            </a:r>
            <a:r>
              <a:rPr kumimoji="0" lang="en-US" sz="1800" b="0" kern="0" dirty="0" err="1">
                <a:solidFill>
                  <a:sysClr val="windowText" lastClr="000000"/>
                </a:solidFill>
                <a:latin typeface="Courier New" pitchFamily="49" charset="0"/>
              </a:rPr>
              <a:t>len;i</a:t>
            </a:r>
            <a:r>
              <a:rPr kumimoji="0" lang="en-US" sz="1800" b="0" kern="0" dirty="0">
                <a:solidFill>
                  <a:sysClr val="windowText" lastClr="000000"/>
                </a:solidFill>
                <a:latin typeface="Courier New" pitchFamily="49" charset="0"/>
              </a:rPr>
              <a:t>++) </a:t>
            </a:r>
          </a:p>
          <a:p>
            <a:pPr marL="342900" indent="-342900" fontAlgn="auto" latinLnBrk="0">
              <a:spcAft>
                <a:spcPts val="0"/>
              </a:spcAft>
              <a:buFontTx/>
              <a:buNone/>
              <a:defRPr/>
            </a:pPr>
            <a:r>
              <a:rPr kumimoji="0" lang="en-US" sz="1800" b="0" kern="0" dirty="0">
                <a:solidFill>
                  <a:sysClr val="windowText" lastClr="000000"/>
                </a:solidFill>
                <a:latin typeface="Courier New" pitchFamily="49" charset="0"/>
              </a:rPr>
              <a:t>		</a:t>
            </a:r>
            <a:r>
              <a:rPr kumimoji="0" lang="en-US" sz="1800" b="0" kern="0" dirty="0" err="1">
                <a:solidFill>
                  <a:sysClr val="windowText" lastClr="000000"/>
                </a:solidFill>
                <a:latin typeface="Courier New" pitchFamily="49" charset="0"/>
              </a:rPr>
              <a:t>cout</a:t>
            </a:r>
            <a:r>
              <a:rPr kumimoji="0" lang="en-US" sz="1800" b="0" kern="0" dirty="0">
                <a:solidFill>
                  <a:sysClr val="windowText" lastClr="000000"/>
                </a:solidFill>
                <a:latin typeface="Courier New" pitchFamily="49" charset="0"/>
              </a:rPr>
              <a:t> &lt;&lt; "[" &lt;&lt; i &lt;&lt; "] = " </a:t>
            </a:r>
          </a:p>
          <a:p>
            <a:pPr marL="342900" indent="-342900" fontAlgn="auto" latinLnBrk="0">
              <a:spcAft>
                <a:spcPts val="0"/>
              </a:spcAft>
              <a:buFontTx/>
              <a:buNone/>
              <a:defRPr/>
            </a:pPr>
            <a:r>
              <a:rPr kumimoji="0" lang="en-US" sz="1800" b="0" kern="0" dirty="0">
                <a:solidFill>
                  <a:sysClr val="windowText" lastClr="000000"/>
                </a:solidFill>
                <a:latin typeface="Courier New" pitchFamily="49" charset="0"/>
              </a:rPr>
              <a:t>			&lt;&lt; </a:t>
            </a:r>
            <a:r>
              <a:rPr kumimoji="0" lang="en-US" sz="1800" b="0" kern="0" dirty="0">
                <a:solidFill>
                  <a:srgbClr val="3333CC"/>
                </a:solidFill>
                <a:latin typeface="Courier New" pitchFamily="49" charset="0"/>
              </a:rPr>
              <a:t>*a++</a:t>
            </a:r>
            <a:r>
              <a:rPr kumimoji="0" lang="en-US" sz="1800" b="0" kern="0" dirty="0">
                <a:solidFill>
                  <a:sysClr val="windowText" lastClr="000000"/>
                </a:solidFill>
                <a:latin typeface="Courier New" pitchFamily="49" charset="0"/>
              </a:rPr>
              <a:t> &lt;&lt; </a:t>
            </a:r>
            <a:r>
              <a:rPr kumimoji="0" lang="en-US" sz="1800" b="0" kern="0" dirty="0" err="1">
                <a:solidFill>
                  <a:sysClr val="windowText" lastClr="000000"/>
                </a:solidFill>
                <a:latin typeface="Courier New" pitchFamily="49" charset="0"/>
              </a:rPr>
              <a:t>endl</a:t>
            </a:r>
            <a:r>
              <a:rPr kumimoji="0" lang="en-US" sz="1800" b="0" kern="0" dirty="0">
                <a:solidFill>
                  <a:sysClr val="windowText" lastClr="000000"/>
                </a:solidFill>
                <a:latin typeface="Courier New" pitchFamily="49" charset="0"/>
              </a:rPr>
              <a:t>;</a:t>
            </a:r>
          </a:p>
          <a:p>
            <a:pPr marL="342900" indent="-342900" fontAlgn="auto" latinLnBrk="0">
              <a:spcAft>
                <a:spcPts val="0"/>
              </a:spcAft>
              <a:buFontTx/>
              <a:buNone/>
              <a:defRPr/>
            </a:pPr>
            <a:r>
              <a:rPr kumimoji="0" lang="en-US" sz="1800" b="0" kern="0" dirty="0">
                <a:solidFill>
                  <a:sysClr val="windowText" lastClr="000000"/>
                </a:solidFill>
                <a:latin typeface="Courier New" pitchFamily="49" charset="0"/>
              </a:rPr>
              <a:t>}</a:t>
            </a:r>
          </a:p>
          <a:p>
            <a:pPr marL="342900" indent="-342900" fontAlgn="auto" latinLnBrk="0">
              <a:spcAft>
                <a:spcPts val="0"/>
              </a:spcAft>
              <a:defRPr/>
            </a:pPr>
            <a:endParaRPr kumimoji="0" lang="en-US" sz="1800" b="0" kern="0" dirty="0">
              <a:solidFill>
                <a:sysClr val="windowText" lastClr="000000"/>
              </a:solidFill>
              <a:latin typeface="Courier New" pitchFamily="49" charset="0"/>
            </a:endParaRPr>
          </a:p>
        </p:txBody>
      </p:sp>
      <p:sp>
        <p:nvSpPr>
          <p:cNvPr id="6" name="Text Box 5"/>
          <p:cNvSpPr txBox="1">
            <a:spLocks noChangeArrowheads="1"/>
          </p:cNvSpPr>
          <p:nvPr/>
        </p:nvSpPr>
        <p:spPr bwMode="auto">
          <a:xfrm rot="19976711">
            <a:off x="6628241" y="4820722"/>
            <a:ext cx="169790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kumimoji="0" lang="en-US" sz="1800" b="0" kern="0">
                <a:solidFill>
                  <a:srgbClr val="3333CC"/>
                </a:solidFill>
              </a:rPr>
              <a:t>pointer version</a:t>
            </a:r>
          </a:p>
        </p:txBody>
      </p:sp>
      <p:sp>
        <p:nvSpPr>
          <p:cNvPr id="7" name="Text Box 6"/>
          <p:cNvSpPr txBox="1">
            <a:spLocks noChangeArrowheads="1"/>
          </p:cNvSpPr>
          <p:nvPr/>
        </p:nvSpPr>
        <p:spPr bwMode="auto">
          <a:xfrm rot="19976711">
            <a:off x="6383046" y="2588697"/>
            <a:ext cx="151836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kumimoji="0" lang="en-US" sz="1800" b="0" kern="0">
                <a:solidFill>
                  <a:srgbClr val="3333CC"/>
                </a:solidFill>
              </a:rPr>
              <a:t>array version</a:t>
            </a:r>
          </a:p>
        </p:txBody>
      </p:sp>
    </p:spTree>
    <p:extLst>
      <p:ext uri="{BB962C8B-B14F-4D97-AF65-F5344CB8AC3E}">
        <p14:creationId xmlns:p14="http://schemas.microsoft.com/office/powerpoint/2010/main" val="2055296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String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A </a:t>
            </a:r>
            <a:r>
              <a:rPr lang="en-US" i="1" dirty="0"/>
              <a:t>string</a:t>
            </a:r>
            <a:r>
              <a:rPr lang="en-US" dirty="0"/>
              <a:t> is a </a:t>
            </a:r>
            <a:r>
              <a:rPr lang="en-US" i="1" dirty="0"/>
              <a:t>null terminated</a:t>
            </a:r>
            <a:r>
              <a:rPr lang="en-US" dirty="0"/>
              <a:t> array of characters.</a:t>
            </a:r>
          </a:p>
          <a:p>
            <a:pPr lvl="1">
              <a:defRPr/>
            </a:pPr>
            <a:r>
              <a:rPr lang="en-US" dirty="0"/>
              <a:t>null terminated means there is a character at the end of the </a:t>
            </a:r>
            <a:r>
              <a:rPr lang="en-US" dirty="0" err="1"/>
              <a:t>the</a:t>
            </a:r>
            <a:r>
              <a:rPr lang="en-US" dirty="0"/>
              <a:t> array that has the value 0 (null).</a:t>
            </a:r>
          </a:p>
          <a:p>
            <a:pPr>
              <a:defRPr/>
            </a:pPr>
            <a:r>
              <a:rPr lang="en-US" dirty="0"/>
              <a:t>Pointers are often used with strings</a:t>
            </a:r>
            <a:r>
              <a:rPr lang="en-US" dirty="0" smtClean="0"/>
              <a:t>:</a:t>
            </a:r>
          </a:p>
          <a:p>
            <a:pPr marL="0" lvl="1" indent="0">
              <a:buClrTx/>
              <a:buSzPct val="80000"/>
              <a:buFont typeface="Arial" charset="0"/>
              <a:buNone/>
              <a:defRPr/>
            </a:pPr>
            <a:r>
              <a:rPr lang="en-US" sz="2400" b="1" dirty="0" smtClean="0">
                <a:latin typeface="Courier New" pitchFamily="49" charset="0"/>
              </a:rPr>
              <a:t>	char </a:t>
            </a:r>
            <a:r>
              <a:rPr lang="en-US" sz="2400" b="1" dirty="0">
                <a:latin typeface="Courier New" pitchFamily="49" charset="0"/>
              </a:rPr>
              <a:t>*</a:t>
            </a:r>
            <a:r>
              <a:rPr lang="en-US" sz="2400" b="1" dirty="0" err="1">
                <a:latin typeface="Courier New" pitchFamily="49" charset="0"/>
              </a:rPr>
              <a:t>msg</a:t>
            </a:r>
            <a:r>
              <a:rPr lang="en-US" sz="2400" b="1" dirty="0">
                <a:latin typeface="Courier New" pitchFamily="49" charset="0"/>
              </a:rPr>
              <a:t> = “RPI</a:t>
            </a:r>
            <a:r>
              <a:rPr lang="en-US" sz="2400" b="1" dirty="0" smtClean="0">
                <a:latin typeface="Courier New" pitchFamily="49" charset="0"/>
              </a:rPr>
              <a:t>”;</a:t>
            </a:r>
          </a:p>
          <a:p>
            <a:pPr marL="0" lvl="1" indent="0">
              <a:buClrTx/>
              <a:buSzPct val="80000"/>
              <a:buFont typeface="Arial" charset="0"/>
              <a:buNone/>
              <a:defRPr/>
            </a:pPr>
            <a:r>
              <a:rPr lang="en-US" sz="2400" b="1" dirty="0">
                <a:latin typeface="Courier New" pitchFamily="49" charset="0"/>
              </a:rPr>
              <a:t>	</a:t>
            </a:r>
            <a:r>
              <a:rPr lang="en-US" sz="2400" b="1" dirty="0" smtClean="0">
                <a:latin typeface="Courier New" pitchFamily="49" charset="0"/>
              </a:rPr>
              <a:t>char msg2[] = “RPI”;</a:t>
            </a:r>
          </a:p>
          <a:p>
            <a:pPr marL="0" lvl="1" indent="0">
              <a:buClrTx/>
              <a:buSzPct val="80000"/>
              <a:buFont typeface="Arial" charset="0"/>
              <a:buNone/>
              <a:defRPr/>
            </a:pPr>
            <a:r>
              <a:rPr lang="en-US" sz="2400" b="1" dirty="0" smtClean="0">
                <a:latin typeface="Courier New" pitchFamily="49" charset="0"/>
              </a:rPr>
              <a:t>	char msg3[] = {‘R’,’P’,’I’,0};</a:t>
            </a:r>
            <a:endParaRPr lang="en-US" sz="2400" b="1" dirty="0">
              <a:latin typeface="Courier New" pitchFamily="49" charset="0"/>
            </a:endParaRPr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/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3190173" y="5670550"/>
            <a:ext cx="838200" cy="495300"/>
          </a:xfrm>
          <a:prstGeom prst="rect">
            <a:avLst/>
          </a:prstGeom>
          <a:noFill/>
          <a:ln w="3810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fontAlgn="auto" latinLnBrk="0">
              <a:spcBef>
                <a:spcPct val="50000"/>
              </a:spcBef>
              <a:spcAft>
                <a:spcPts val="0"/>
              </a:spcAft>
              <a:buFontTx/>
              <a:buNone/>
              <a:defRPr/>
            </a:pPr>
            <a:r>
              <a:rPr kumimoji="0" lang="en-US" b="1" kern="0">
                <a:solidFill>
                  <a:sysClr val="windowText" lastClr="000000"/>
                </a:solidFill>
                <a:latin typeface="Courier New" pitchFamily="49" charset="0"/>
              </a:rPr>
              <a:t>'R'</a:t>
            </a:r>
          </a:p>
        </p:txBody>
      </p:sp>
      <p:sp>
        <p:nvSpPr>
          <p:cNvPr id="5" name="Text Box 16"/>
          <p:cNvSpPr txBox="1">
            <a:spLocks noChangeArrowheads="1"/>
          </p:cNvSpPr>
          <p:nvPr/>
        </p:nvSpPr>
        <p:spPr bwMode="auto">
          <a:xfrm>
            <a:off x="1056573" y="5289550"/>
            <a:ext cx="1066800" cy="495300"/>
          </a:xfrm>
          <a:prstGeom prst="rect">
            <a:avLst/>
          </a:prstGeom>
          <a:noFill/>
          <a:ln w="3810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auto" latinLnBrk="0">
              <a:spcBef>
                <a:spcPct val="50000"/>
              </a:spcBef>
              <a:spcAft>
                <a:spcPts val="0"/>
              </a:spcAft>
              <a:buFontTx/>
              <a:buNone/>
              <a:defRPr/>
            </a:pPr>
            <a:endParaRPr kumimoji="0" lang="en-US" b="1" kern="0">
              <a:solidFill>
                <a:sysClr val="windowText" lastClr="000000"/>
              </a:solidFill>
              <a:latin typeface="Courier New" pitchFamily="49" charset="0"/>
            </a:endParaRPr>
          </a:p>
        </p:txBody>
      </p:sp>
      <p:sp>
        <p:nvSpPr>
          <p:cNvPr id="6" name="Oval 18"/>
          <p:cNvSpPr>
            <a:spLocks noChangeArrowheads="1"/>
          </p:cNvSpPr>
          <p:nvPr/>
        </p:nvSpPr>
        <p:spPr bwMode="auto">
          <a:xfrm>
            <a:off x="1589973" y="5441950"/>
            <a:ext cx="152400" cy="152400"/>
          </a:xfrm>
          <a:prstGeom prst="ellipse">
            <a:avLst/>
          </a:prstGeom>
          <a:solidFill>
            <a:srgbClr val="000000"/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kumimoji="0" lang="en-US" kern="0">
              <a:solidFill>
                <a:sysClr val="windowText" lastClr="000000"/>
              </a:solidFill>
            </a:endParaRPr>
          </a:p>
        </p:txBody>
      </p:sp>
      <p:sp>
        <p:nvSpPr>
          <p:cNvPr id="23559" name="Rectangle 19"/>
          <p:cNvSpPr>
            <a:spLocks noChangeArrowheads="1"/>
          </p:cNvSpPr>
          <p:nvPr/>
        </p:nvSpPr>
        <p:spPr bwMode="auto">
          <a:xfrm>
            <a:off x="1208973" y="4832350"/>
            <a:ext cx="5969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FontTx/>
              <a:buNone/>
            </a:pPr>
            <a:r>
              <a:rPr lang="en-US" b="1">
                <a:latin typeface="Courier New" pitchFamily="49" charset="0"/>
              </a:rPr>
              <a:t>msg</a:t>
            </a:r>
          </a:p>
        </p:txBody>
      </p:sp>
      <p:sp>
        <p:nvSpPr>
          <p:cNvPr id="8" name="Freeform 20"/>
          <p:cNvSpPr>
            <a:spLocks/>
          </p:cNvSpPr>
          <p:nvPr/>
        </p:nvSpPr>
        <p:spPr bwMode="auto">
          <a:xfrm>
            <a:off x="1666173" y="5275263"/>
            <a:ext cx="2092325" cy="311150"/>
          </a:xfrm>
          <a:custGeom>
            <a:avLst/>
            <a:gdLst>
              <a:gd name="T0" fmla="*/ 0 w 1318"/>
              <a:gd name="T1" fmla="*/ 153 h 196"/>
              <a:gd name="T2" fmla="*/ 1113 w 1318"/>
              <a:gd name="T3" fmla="*/ 7 h 196"/>
              <a:gd name="T4" fmla="*/ 1233 w 1318"/>
              <a:gd name="T5" fmla="*/ 196 h 1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318" h="196">
                <a:moveTo>
                  <a:pt x="0" y="153"/>
                </a:moveTo>
                <a:cubicBezTo>
                  <a:pt x="185" y="129"/>
                  <a:pt x="908" y="0"/>
                  <a:pt x="1113" y="7"/>
                </a:cubicBezTo>
                <a:cubicBezTo>
                  <a:pt x="1318" y="14"/>
                  <a:pt x="1208" y="157"/>
                  <a:pt x="1233" y="196"/>
                </a:cubicBezTo>
              </a:path>
            </a:pathLst>
          </a:custGeom>
          <a:noFill/>
          <a:ln w="38100" cmpd="sng">
            <a:solidFill>
              <a:srgbClr val="000000"/>
            </a:solidFill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kumimoji="0" lang="en-US" kern="0">
              <a:solidFill>
                <a:sysClr val="windowText" lastClr="000000"/>
              </a:solidFill>
            </a:endParaRPr>
          </a:p>
        </p:txBody>
      </p:sp>
      <p:sp>
        <p:nvSpPr>
          <p:cNvPr id="23561" name="Rectangle 21"/>
          <p:cNvSpPr>
            <a:spLocks noChangeArrowheads="1"/>
          </p:cNvSpPr>
          <p:nvPr/>
        </p:nvSpPr>
        <p:spPr bwMode="auto">
          <a:xfrm rot="-1478236">
            <a:off x="7708198" y="4646613"/>
            <a:ext cx="1287462" cy="369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FontTx/>
              <a:buNone/>
            </a:pPr>
            <a:r>
              <a:rPr lang="en-US" b="1" i="1">
                <a:solidFill>
                  <a:srgbClr val="777777"/>
                </a:solidFill>
              </a:rPr>
              <a:t>zero (null)</a:t>
            </a:r>
          </a:p>
        </p:txBody>
      </p:sp>
      <p:sp>
        <p:nvSpPr>
          <p:cNvPr id="10" name="Freeform 22"/>
          <p:cNvSpPr>
            <a:spLocks/>
          </p:cNvSpPr>
          <p:nvPr/>
        </p:nvSpPr>
        <p:spPr bwMode="auto">
          <a:xfrm>
            <a:off x="6100060" y="5153025"/>
            <a:ext cx="1563688" cy="665163"/>
          </a:xfrm>
          <a:custGeom>
            <a:avLst/>
            <a:gdLst>
              <a:gd name="T0" fmla="*/ 985 w 985"/>
              <a:gd name="T1" fmla="*/ 16 h 419"/>
              <a:gd name="T2" fmla="*/ 351 w 985"/>
              <a:gd name="T3" fmla="*/ 67 h 419"/>
              <a:gd name="T4" fmla="*/ 0 w 985"/>
              <a:gd name="T5" fmla="*/ 419 h 4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985" h="419">
                <a:moveTo>
                  <a:pt x="985" y="16"/>
                </a:moveTo>
                <a:cubicBezTo>
                  <a:pt x="879" y="24"/>
                  <a:pt x="515" y="0"/>
                  <a:pt x="351" y="67"/>
                </a:cubicBezTo>
                <a:cubicBezTo>
                  <a:pt x="187" y="134"/>
                  <a:pt x="73" y="346"/>
                  <a:pt x="0" y="419"/>
                </a:cubicBezTo>
              </a:path>
            </a:pathLst>
          </a:custGeom>
          <a:noFill/>
          <a:ln w="38100" cmpd="sng">
            <a:solidFill>
              <a:srgbClr val="777777"/>
            </a:solidFill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kumimoji="0" lang="en-US" kern="0">
              <a:solidFill>
                <a:sysClr val="windowText" lastClr="000000"/>
              </a:solidFill>
            </a:endParaRPr>
          </a:p>
        </p:txBody>
      </p:sp>
      <p:sp>
        <p:nvSpPr>
          <p:cNvPr id="11" name="Text Box 23"/>
          <p:cNvSpPr txBox="1">
            <a:spLocks noChangeArrowheads="1"/>
          </p:cNvSpPr>
          <p:nvPr/>
        </p:nvSpPr>
        <p:spPr bwMode="auto">
          <a:xfrm>
            <a:off x="4028373" y="5670550"/>
            <a:ext cx="838200" cy="495300"/>
          </a:xfrm>
          <a:prstGeom prst="rect">
            <a:avLst/>
          </a:prstGeom>
          <a:noFill/>
          <a:ln w="3810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fontAlgn="auto" latinLnBrk="0">
              <a:spcBef>
                <a:spcPct val="50000"/>
              </a:spcBef>
              <a:spcAft>
                <a:spcPts val="0"/>
              </a:spcAft>
              <a:buFontTx/>
              <a:buNone/>
              <a:defRPr/>
            </a:pPr>
            <a:r>
              <a:rPr kumimoji="0" lang="en-US" b="1" kern="0">
                <a:solidFill>
                  <a:sysClr val="windowText" lastClr="000000"/>
                </a:solidFill>
                <a:latin typeface="Courier New" pitchFamily="49" charset="0"/>
              </a:rPr>
              <a:t>'P'</a:t>
            </a:r>
          </a:p>
        </p:txBody>
      </p:sp>
      <p:sp>
        <p:nvSpPr>
          <p:cNvPr id="12" name="Text Box 24"/>
          <p:cNvSpPr txBox="1">
            <a:spLocks noChangeArrowheads="1"/>
          </p:cNvSpPr>
          <p:nvPr/>
        </p:nvSpPr>
        <p:spPr bwMode="auto">
          <a:xfrm>
            <a:off x="4866573" y="5670550"/>
            <a:ext cx="838200" cy="495300"/>
          </a:xfrm>
          <a:prstGeom prst="rect">
            <a:avLst/>
          </a:prstGeom>
          <a:noFill/>
          <a:ln w="3810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fontAlgn="auto" latinLnBrk="0">
              <a:spcBef>
                <a:spcPct val="50000"/>
              </a:spcBef>
              <a:spcAft>
                <a:spcPts val="0"/>
              </a:spcAft>
              <a:buFontTx/>
              <a:buNone/>
              <a:defRPr/>
            </a:pPr>
            <a:r>
              <a:rPr kumimoji="0" lang="en-US" b="1" kern="0">
                <a:solidFill>
                  <a:sysClr val="windowText" lastClr="000000"/>
                </a:solidFill>
                <a:latin typeface="Courier New" pitchFamily="49" charset="0"/>
              </a:rPr>
              <a:t>'I'</a:t>
            </a:r>
          </a:p>
        </p:txBody>
      </p:sp>
      <p:sp>
        <p:nvSpPr>
          <p:cNvPr id="13" name="Text Box 25"/>
          <p:cNvSpPr txBox="1">
            <a:spLocks noChangeArrowheads="1"/>
          </p:cNvSpPr>
          <p:nvPr/>
        </p:nvSpPr>
        <p:spPr bwMode="auto">
          <a:xfrm>
            <a:off x="5704773" y="5670550"/>
            <a:ext cx="838200" cy="495300"/>
          </a:xfrm>
          <a:prstGeom prst="rect">
            <a:avLst/>
          </a:prstGeom>
          <a:noFill/>
          <a:ln w="3810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fontAlgn="auto" latinLnBrk="0">
              <a:spcBef>
                <a:spcPct val="50000"/>
              </a:spcBef>
              <a:spcAft>
                <a:spcPts val="0"/>
              </a:spcAft>
              <a:buFontTx/>
              <a:buNone/>
              <a:defRPr/>
            </a:pPr>
            <a:r>
              <a:rPr kumimoji="0" lang="en-US" b="1" kern="0">
                <a:solidFill>
                  <a:sysClr val="windowText" lastClr="000000"/>
                </a:solidFill>
                <a:latin typeface="Courier New" pitchFamily="49" charset="0"/>
              </a:rPr>
              <a:t>0</a:t>
            </a:r>
          </a:p>
        </p:txBody>
      </p:sp>
      <p:sp>
        <p:nvSpPr>
          <p:cNvPr id="14" name="Text Box 26"/>
          <p:cNvSpPr txBox="1">
            <a:spLocks noChangeArrowheads="1"/>
          </p:cNvSpPr>
          <p:nvPr/>
        </p:nvSpPr>
        <p:spPr bwMode="auto">
          <a:xfrm>
            <a:off x="6542973" y="5670550"/>
            <a:ext cx="838200" cy="495300"/>
          </a:xfrm>
          <a:prstGeom prst="rect">
            <a:avLst/>
          </a:prstGeom>
          <a:solidFill>
            <a:srgbClr val="B2B2B2"/>
          </a:solidFill>
          <a:ln w="3810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fontAlgn="auto" latinLnBrk="0">
              <a:spcBef>
                <a:spcPct val="50000"/>
              </a:spcBef>
              <a:spcAft>
                <a:spcPts val="0"/>
              </a:spcAft>
              <a:buFontTx/>
              <a:buNone/>
              <a:defRPr/>
            </a:pPr>
            <a:endParaRPr kumimoji="0" lang="en-US" b="1" kern="0">
              <a:solidFill>
                <a:sysClr val="windowText" lastClr="000000"/>
              </a:solidFill>
              <a:latin typeface="Courier New" pitchFamily="49" charset="0"/>
            </a:endParaRPr>
          </a:p>
        </p:txBody>
      </p:sp>
      <p:sp>
        <p:nvSpPr>
          <p:cNvPr id="15" name="Text Box 27"/>
          <p:cNvSpPr txBox="1">
            <a:spLocks noChangeArrowheads="1"/>
          </p:cNvSpPr>
          <p:nvPr/>
        </p:nvSpPr>
        <p:spPr bwMode="auto">
          <a:xfrm>
            <a:off x="7381173" y="5670550"/>
            <a:ext cx="838200" cy="495300"/>
          </a:xfrm>
          <a:prstGeom prst="rect">
            <a:avLst/>
          </a:prstGeom>
          <a:solidFill>
            <a:srgbClr val="B2B2B2"/>
          </a:solidFill>
          <a:ln w="3810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fontAlgn="auto" latinLnBrk="0">
              <a:spcBef>
                <a:spcPct val="50000"/>
              </a:spcBef>
              <a:spcAft>
                <a:spcPts val="0"/>
              </a:spcAft>
              <a:buFontTx/>
              <a:buNone/>
              <a:defRPr/>
            </a:pPr>
            <a:endParaRPr kumimoji="0" lang="en-US" b="1" kern="0">
              <a:solidFill>
                <a:sysClr val="windowText" lastClr="000000"/>
              </a:solidFill>
              <a:latin typeface="Courier New" pitchFamily="49" charset="0"/>
            </a:endParaRPr>
          </a:p>
        </p:txBody>
      </p:sp>
      <p:sp>
        <p:nvSpPr>
          <p:cNvPr id="16" name="Text Box 28"/>
          <p:cNvSpPr txBox="1">
            <a:spLocks noChangeArrowheads="1"/>
          </p:cNvSpPr>
          <p:nvPr/>
        </p:nvSpPr>
        <p:spPr bwMode="auto">
          <a:xfrm>
            <a:off x="2351973" y="5670550"/>
            <a:ext cx="838200" cy="495300"/>
          </a:xfrm>
          <a:prstGeom prst="rect">
            <a:avLst/>
          </a:prstGeom>
          <a:solidFill>
            <a:srgbClr val="B2B2B2"/>
          </a:solidFill>
          <a:ln w="3810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fontAlgn="auto" latinLnBrk="0">
              <a:spcBef>
                <a:spcPct val="50000"/>
              </a:spcBef>
              <a:spcAft>
                <a:spcPts val="0"/>
              </a:spcAft>
              <a:buFontTx/>
              <a:buNone/>
              <a:defRPr/>
            </a:pPr>
            <a:endParaRPr kumimoji="0" lang="en-US" b="1" kern="0">
              <a:solidFill>
                <a:sysClr val="windowText" lastClr="000000"/>
              </a:solidFill>
              <a:latin typeface="Courier New" pitchFamily="49" charset="0"/>
            </a:endParaRPr>
          </a:p>
        </p:txBody>
      </p:sp>
      <p:pic>
        <p:nvPicPr>
          <p:cNvPr id="23569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57250" cy="142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29389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theme/theme1.xml><?xml version="1.0" encoding="utf-8"?>
<a:theme xmlns:a="http://schemas.openxmlformats.org/drawingml/2006/main" name="6_PresenterMedia.com Animated Theme">
  <a:themeElements>
    <a:clrScheme name="countdown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4F64BD"/>
      </a:accent2>
      <a:accent3>
        <a:srgbClr val="4F59BD"/>
      </a:accent3>
      <a:accent4>
        <a:srgbClr val="4C99C0"/>
      </a:accent4>
      <a:accent5>
        <a:srgbClr val="1F497D"/>
      </a:accent5>
      <a:accent6>
        <a:srgbClr val="F79646"/>
      </a:accent6>
      <a:hlink>
        <a:srgbClr val="FAC08F"/>
      </a:hlink>
      <a:folHlink>
        <a:srgbClr val="974806"/>
      </a:folHlink>
    </a:clrScheme>
    <a:fontScheme name="Angles">
      <a:majorFont>
        <a:latin typeface="Franklin Gothic Medium"/>
        <a:ea typeface=""/>
        <a:cs typeface=""/>
        <a:font script="Jpan" typeface="HG創英角ｺﾞｼｯｸUB"/>
        <a:font script="Hang" typeface="돋움"/>
        <a:font script="Hans" typeface="微软雅黑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Jpan" typeface="ＭＳ Ｐゴシック"/>
        <a:font script="Hang" typeface="맑은 고딕"/>
        <a:font script="Hans" typeface="隶书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PresenterMedia.com Static Theme">
  <a:themeElements>
    <a:clrScheme name="countdown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4F64BD"/>
      </a:accent2>
      <a:accent3>
        <a:srgbClr val="4F59BD"/>
      </a:accent3>
      <a:accent4>
        <a:srgbClr val="4C99C0"/>
      </a:accent4>
      <a:accent5>
        <a:srgbClr val="1F497D"/>
      </a:accent5>
      <a:accent6>
        <a:srgbClr val="F79646"/>
      </a:accent6>
      <a:hlink>
        <a:srgbClr val="FAC08F"/>
      </a:hlink>
      <a:folHlink>
        <a:srgbClr val="974806"/>
      </a:folHlink>
    </a:clrScheme>
    <a:fontScheme name="Angles">
      <a:majorFont>
        <a:latin typeface="Franklin Gothic Medium"/>
        <a:ea typeface=""/>
        <a:cs typeface=""/>
        <a:font script="Jpan" typeface="HG創英角ｺﾞｼｯｸUB"/>
        <a:font script="Hang" typeface="돋움"/>
        <a:font script="Hans" typeface="微软雅黑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Jpan" typeface="ＭＳ Ｐゴシック"/>
        <a:font script="Hang" typeface="맑은 고딕"/>
        <a:font script="Hans" typeface="隶书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autumn_abstract_2010</Template>
  <TotalTime>3107</TotalTime>
  <Words>1210</Words>
  <Application>Microsoft Office PowerPoint</Application>
  <PresentationFormat>On-screen Show (4:3)</PresentationFormat>
  <Paragraphs>231</Paragraphs>
  <Slides>28</Slides>
  <Notes>0</Notes>
  <HiddenSlides>0</HiddenSlides>
  <MMClips>0</MMClips>
  <ScaleCrop>false</ScaleCrop>
  <HeadingPairs>
    <vt:vector size="6" baseType="variant">
      <vt:variant>
        <vt:lpstr>Theme</vt:lpstr>
      </vt:variant>
      <vt:variant>
        <vt:i4>2</vt:i4>
      </vt:variant>
      <vt:variant>
        <vt:lpstr>Slide Titles</vt:lpstr>
      </vt:variant>
      <vt:variant>
        <vt:i4>28</vt:i4>
      </vt:variant>
      <vt:variant>
        <vt:lpstr>Custom Shows</vt:lpstr>
      </vt:variant>
      <vt:variant>
        <vt:i4>1</vt:i4>
      </vt:variant>
    </vt:vector>
  </HeadingPairs>
  <TitlesOfParts>
    <vt:vector size="31" baseType="lpstr">
      <vt:lpstr>6_PresenterMedia.com Animated Theme</vt:lpstr>
      <vt:lpstr>2_PresenterMedia.com Static Theme</vt:lpstr>
      <vt:lpstr>C++: Pointers &amp; Strings</vt:lpstr>
      <vt:lpstr>Pointer</vt:lpstr>
      <vt:lpstr>Example</vt:lpstr>
      <vt:lpstr>Assigning a value to a dereferenced pointer</vt:lpstr>
      <vt:lpstr>Pointers to anything</vt:lpstr>
      <vt:lpstr>Pointers and Arrays</vt:lpstr>
      <vt:lpstr>Pointer arithmetic</vt:lpstr>
      <vt:lpstr>Printing an array </vt:lpstr>
      <vt:lpstr>String</vt:lpstr>
      <vt:lpstr>Arrays of Pointers</vt:lpstr>
      <vt:lpstr>Function</vt:lpstr>
      <vt:lpstr>Syntax</vt:lpstr>
      <vt:lpstr>Function parameters</vt:lpstr>
      <vt:lpstr>Example</vt:lpstr>
      <vt:lpstr>Local  &amp; Global variables</vt:lpstr>
      <vt:lpstr>References</vt:lpstr>
      <vt:lpstr>Example</vt:lpstr>
      <vt:lpstr>PowerPoint Presentation</vt:lpstr>
      <vt:lpstr>Exercise 1</vt:lpstr>
      <vt:lpstr>Exercise 2</vt:lpstr>
      <vt:lpstr>Exercise 3</vt:lpstr>
      <vt:lpstr>Exercise 4</vt:lpstr>
      <vt:lpstr>Exercise 5</vt:lpstr>
      <vt:lpstr>Exercise 6</vt:lpstr>
      <vt:lpstr>Exercise 7</vt:lpstr>
      <vt:lpstr>Exercise 8</vt:lpstr>
      <vt:lpstr>Any Questions?</vt:lpstr>
      <vt:lpstr>Quiz #4</vt:lpstr>
      <vt:lpstr>Custom Show 1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Bubble Sort</dc:title>
  <dc:creator>Ha Synh</dc:creator>
  <cp:lastModifiedBy>Tran Huu Qui</cp:lastModifiedBy>
  <cp:revision>155</cp:revision>
  <cp:lastPrinted>1998-09-15T17:57:57Z</cp:lastPrinted>
  <dcterms:created xsi:type="dcterms:W3CDTF">1999-07-26T21:29:53Z</dcterms:created>
  <dcterms:modified xsi:type="dcterms:W3CDTF">2013-07-15T01:07:36Z</dcterms:modified>
  <cp:category>DSA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isposition">
    <vt:r8>1</vt:r8>
  </property>
</Properties>
</file>